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4825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6600FF"/>
    <a:srgbClr val="00CC00"/>
    <a:srgbClr val="008000"/>
    <a:srgbClr val="33CC33"/>
    <a:srgbClr val="BA1C20"/>
    <a:srgbClr val="FF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95946" autoAdjust="0"/>
  </p:normalViewPr>
  <p:slideViewPr>
    <p:cSldViewPr>
      <p:cViewPr varScale="1">
        <p:scale>
          <a:sx n="80" d="100"/>
          <a:sy n="80" d="100"/>
        </p:scale>
        <p:origin x="155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23.wmf"/><Relationship Id="rId2" Type="http://schemas.openxmlformats.org/officeDocument/2006/relationships/image" Target="../media/image36.wmf"/><Relationship Id="rId1" Type="http://schemas.openxmlformats.org/officeDocument/2006/relationships/image" Target="../media/image21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BC15BB9-8A46-440D-A748-4A7509D87F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E62CFEC-0649-47A9-B83F-77178F79CD2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7CC063B6-B71D-429C-AA12-B401FE7CF23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963"/>
            <a:ext cx="2970213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FBDE4854-DC85-49EB-B0EA-A474AA25BA7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43963"/>
            <a:ext cx="2970212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DC7D05-0E48-41A3-9C95-AA1ABCD5D5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FCD428D-6121-4EEB-AE07-BB3CF643A1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D3627F4-F1FD-47C8-8BD6-39892EEBF4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4255C85-537C-4AD5-B8EC-28E8366287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26225B14-E409-4337-9F39-0E5A42AC7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24A469D9-B78E-4ED7-9011-9F3A83D1A4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6CD28A6-1D1B-401E-B3C2-2687E1769DC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2C849343-759E-4624-A63D-753226CD3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C331-D680-448A-A6B7-AAB239AC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EE8D-B465-4988-A166-77341A539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D7B29-95B3-4AF6-AE96-D6EAD5D5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9A90C-22DB-45C1-9C66-55EE7A1B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8C0DD-5876-4183-A722-71673AAE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E2D8E-E7E8-4C26-906F-444337C04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51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207F-3BB0-4B40-996C-51F7EE48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66969-4069-4980-96B0-81FB3C7A0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27232-A7BE-4AF1-BC8B-A88118EB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8F02E-0C6D-440D-BFD7-90233E66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83194-6B4C-423E-8636-53265B3C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8B5CE-30A1-4DC7-95ED-8F785797CF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06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A1E46-5D8E-4DC1-87DE-00B3F9A6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60BB8-B83B-4DAE-9BA2-B47D9182B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BD5082-78F1-4DF9-9CE8-2E7EA74A9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837CB-2392-41AF-9B15-921230FC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E49B1-D8A9-4750-85D2-7EEF58D1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2A64D-2C81-4C3C-ABAA-70D11774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49233-28A0-41C8-9A3F-1871D07BB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2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99A2-CCD2-4076-96AC-551BE47C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10888-3B07-4913-9C37-4E4B63D47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D14C4-3742-4CD7-A61B-0DC57030F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5ED64-0E7D-47EA-8EAE-1ED4184C87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3CE60D-D200-446D-B3F9-30474D500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1ED42-5FB0-4406-B4D2-F6E9F38D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6558A0-5AEA-4436-AF37-E34EF6FB1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3C6F-A6CC-40E0-8D94-523BA2BC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7A320-2959-4C6B-AC6A-C025933774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23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714C-53D2-4090-9124-05FA86589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BDCC6-D57B-4ED3-8A35-AB624676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FE1B2E-D4DE-4E20-B7EF-994983BE6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BCABA-DCDD-42EF-A442-1D2DC7F3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6B032-F337-4CBC-90AE-EC6EAF920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2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0B56F-661F-4428-BF45-50867A5C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562FDA-FAD0-41BF-A11C-972EFBB3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5D0A7-F7BE-4A1D-97D7-82ECE404C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C846D-2B91-4E38-A4AD-903EC722AE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94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FC0A0-4385-402C-9254-31C9717E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9B18A-DDE8-45C8-919E-F321EDB8D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1F96C-8B80-4E87-AB97-64EEA1F12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8BA6F-826C-4D67-8A4A-CD60C04D3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2137C-5738-4722-8F63-2CCA47529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4D8BD-C5CC-4848-8D76-F676EEE2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6C7D4-032B-4195-9B51-6A3AA98152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29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216D1-5720-4296-87E7-132B428B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8C0D75-6A95-407E-9F6D-59ADF435C5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ED7A9-1D66-4119-994C-707B8B298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39FE5-88C1-4420-8807-DC8AE2E0D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81FC0-919A-44A7-9FAA-725594F2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2CFFD-A6F7-4BE2-82D6-FFEC29DB8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8B7DE-2838-43A4-840B-51099C01D0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68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585E-A704-49F6-8D90-BA41E1AB4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F894C-4F7A-4EE2-B936-8982884BE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11EF1-659F-4768-AEC6-9EA8BBA2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E6D35-D79A-4F79-B5B4-EF3519FA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D1C5C-F5F2-424F-B750-A183749B1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19045-A861-49D0-9112-983F38A2F1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02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B5AEFB-5EC1-4C57-A73C-4A882027C1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CE04-2761-4418-88DA-283CD0C66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E57F0-0162-4DF2-ADEA-D5AEA457F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0F920-5B63-484D-BB16-F5E1D399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877E4-B2E4-4A76-AA51-F51ABC6C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390B0-EEC3-441F-B5FE-7BB1698003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91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CBF7616-B795-4E00-85A1-C3655DCB4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76F8836-C697-4F61-B03F-37CD429A5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6" name="AutoShape 4">
            <a:extLst>
              <a:ext uri="{FF2B5EF4-FFF2-40B4-BE49-F238E27FC236}">
                <a16:creationId xmlns:a16="http://schemas.microsoft.com/office/drawing/2014/main" id="{06F08BBD-54B1-48AA-A5C2-D883F9F24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1491EFA3-A2AA-493A-9E36-425BD5C6CC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7EF7990F-36F5-46BD-9CA0-C64DD1DCBA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9873B82F-D66B-4156-BEDD-A857E49DE1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7D20D22F-B5DD-4C49-8004-E2B25B30B8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89465B7-CF01-4997-9BDA-53B4B3B0BE8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3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38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Rectangle 45">
            <a:extLst>
              <a:ext uri="{FF2B5EF4-FFF2-40B4-BE49-F238E27FC236}">
                <a16:creationId xmlns:a16="http://schemas.microsoft.com/office/drawing/2014/main" id="{CF93600A-E57D-440B-946E-ED24D18BA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915" y="577989"/>
            <a:ext cx="67521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30000"/>
              </a:spcBef>
            </a:pPr>
            <a:r>
              <a:rPr lang="en-GB" altLang="en-US" sz="4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MOMENTUM dan IMPULS</a:t>
            </a:r>
            <a:endParaRPr lang="en-US" altLang="en-US" sz="4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2094" name="Rectangle 46">
            <a:extLst>
              <a:ext uri="{FF2B5EF4-FFF2-40B4-BE49-F238E27FC236}">
                <a16:creationId xmlns:a16="http://schemas.microsoft.com/office/drawing/2014/main" id="{0954A20F-27E9-4109-A5A0-A7CBF4A71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036763"/>
            <a:ext cx="71643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35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Pada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kinematika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gerak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dinyatakan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kecepatan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(v) dan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percepatan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(a)</a:t>
            </a:r>
          </a:p>
          <a:p>
            <a:pPr algn="just" eaLnBrk="1" hangingPunct="1">
              <a:lnSpc>
                <a:spcPct val="120000"/>
              </a:lnSpc>
              <a:spcBef>
                <a:spcPct val="35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Ada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besaran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lain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untuk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menyatakan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gerak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yaitu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Momentum</a:t>
            </a:r>
          </a:p>
        </p:txBody>
      </p:sp>
      <p:sp>
        <p:nvSpPr>
          <p:cNvPr id="2097" name="Text Box 49">
            <a:extLst>
              <a:ext uri="{FF2B5EF4-FFF2-40B4-BE49-F238E27FC236}">
                <a16:creationId xmlns:a16="http://schemas.microsoft.com/office/drawing/2014/main" id="{F283D485-8031-4F37-BDFD-B0A9D9CC5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08150"/>
            <a:ext cx="4319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1.    </a:t>
            </a:r>
            <a:r>
              <a:rPr lang="en-US" altLang="en-US" sz="2000" b="1" dirty="0" err="1">
                <a:solidFill>
                  <a:srgbClr val="6600FF"/>
                </a:solidFill>
                <a:latin typeface="Arial" panose="020B0604020202020204" pitchFamily="34" charset="0"/>
              </a:rPr>
              <a:t>Pendahuluan</a:t>
            </a:r>
            <a:endParaRPr lang="en-US" altLang="en-US" sz="2000" b="1" dirty="0">
              <a:solidFill>
                <a:srgbClr val="6600FF"/>
              </a:solidFill>
              <a:latin typeface="Arial" panose="020B0604020202020204" pitchFamily="34" charset="0"/>
            </a:endParaRPr>
          </a:p>
        </p:txBody>
      </p:sp>
      <p:sp>
        <p:nvSpPr>
          <p:cNvPr id="2134" name="Text Box 86">
            <a:extLst>
              <a:ext uri="{FF2B5EF4-FFF2-40B4-BE49-F238E27FC236}">
                <a16:creationId xmlns:a16="http://schemas.microsoft.com/office/drawing/2014/main" id="{21C30B4A-2D3D-40CC-9FBB-698B1BFBD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00400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2.    Momentum Linier dan </a:t>
            </a:r>
            <a:r>
              <a:rPr lang="en-US" altLang="en-US" sz="2000" b="1" dirty="0" err="1">
                <a:solidFill>
                  <a:srgbClr val="6600FF"/>
                </a:solidFill>
                <a:latin typeface="Arial" panose="020B0604020202020204" pitchFamily="34" charset="0"/>
              </a:rPr>
              <a:t>Impuls</a:t>
            </a:r>
            <a:endParaRPr lang="en-US" altLang="en-US" sz="2000" b="1" dirty="0">
              <a:solidFill>
                <a:srgbClr val="6600FF"/>
              </a:solidFill>
              <a:latin typeface="Arial" panose="020B0604020202020204" pitchFamily="34" charset="0"/>
            </a:endParaRPr>
          </a:p>
        </p:txBody>
      </p:sp>
      <p:sp>
        <p:nvSpPr>
          <p:cNvPr id="2135" name="Rectangle 87">
            <a:extLst>
              <a:ext uri="{FF2B5EF4-FFF2-40B4-BE49-F238E27FC236}">
                <a16:creationId xmlns:a16="http://schemas.microsoft.com/office/drawing/2014/main" id="{B70220CF-3650-49E7-8D31-E5E9A0BC4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490913"/>
            <a:ext cx="71643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Char char="Ø"/>
            </a:pPr>
            <a:r>
              <a:rPr lang="en-US" altLang="en-US" sz="1800" b="1">
                <a:solidFill>
                  <a:srgbClr val="CC00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Momentum Linier</a:t>
            </a: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800" b="1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lang="en-US" altLang="en-US" sz="1800">
                <a:latin typeface="Arial" panose="020B0604020202020204" pitchFamily="34" charset="0"/>
                <a:cs typeface="Times New Roman" panose="02020603050405020304" pitchFamily="18" charset="0"/>
              </a:rPr>
              <a:t>Hasil kali antara massa (m) dan kecepatan (v)</a:t>
            </a:r>
            <a:endParaRPr lang="en-US" altLang="en-US" sz="1800" b="1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36" name="Object 88">
            <a:extLst>
              <a:ext uri="{FF2B5EF4-FFF2-40B4-BE49-F238E27FC236}">
                <a16:creationId xmlns:a16="http://schemas.microsoft.com/office/drawing/2014/main" id="{7361D661-42BD-41D7-A24C-7077B054F3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4495800"/>
          <a:ext cx="1447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Equation" r:id="rId3" imgW="507960" imgH="164880" progId="Equation.3">
                  <p:embed/>
                </p:oleObj>
              </mc:Choice>
              <mc:Fallback>
                <p:oleObj name="Equation" r:id="rId3" imgW="507960" imgH="164880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95800"/>
                        <a:ext cx="1447800" cy="4222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7" name="AutoShape 89">
            <a:extLst>
              <a:ext uri="{FF2B5EF4-FFF2-40B4-BE49-F238E27FC236}">
                <a16:creationId xmlns:a16="http://schemas.microsoft.com/office/drawing/2014/main" id="{C79A2041-122B-46C3-9234-2998AE93C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538663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8" name="Rectangle 90">
            <a:extLst>
              <a:ext uri="{FF2B5EF4-FFF2-40B4-BE49-F238E27FC236}">
                <a16:creationId xmlns:a16="http://schemas.microsoft.com/office/drawing/2014/main" id="{D163F4EC-E724-4C99-BA46-F73FB620C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191000"/>
            <a:ext cx="2427288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30188" indent="-230188"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p	=  momentum linier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m	=  massa benda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v	=  kecepatan benda</a:t>
            </a:r>
          </a:p>
        </p:txBody>
      </p:sp>
      <p:sp>
        <p:nvSpPr>
          <p:cNvPr id="2139" name="Rectangle 91">
            <a:extLst>
              <a:ext uri="{FF2B5EF4-FFF2-40B4-BE49-F238E27FC236}">
                <a16:creationId xmlns:a16="http://schemas.microsoft.com/office/drawing/2014/main" id="{1E884B27-6AFD-4694-BCE5-FB50D46EF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5105400"/>
            <a:ext cx="71643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Char char="Ø"/>
            </a:pPr>
            <a:r>
              <a:rPr lang="en-US" altLang="en-US" sz="1800" b="1">
                <a:solidFill>
                  <a:srgbClr val="CC00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Satuan Momentum</a:t>
            </a:r>
          </a:p>
        </p:txBody>
      </p:sp>
      <p:graphicFrame>
        <p:nvGraphicFramePr>
          <p:cNvPr id="2140" name="Object 92">
            <a:extLst>
              <a:ext uri="{FF2B5EF4-FFF2-40B4-BE49-F238E27FC236}">
                <a16:creationId xmlns:a16="http://schemas.microsoft.com/office/drawing/2014/main" id="{91E4B60C-0D79-4034-80FA-39FB2DE7CB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5465763"/>
          <a:ext cx="27447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Equation" r:id="rId5" imgW="1155600" imgH="304560" progId="Equation.3">
                  <p:embed/>
                </p:oleObj>
              </mc:Choice>
              <mc:Fallback>
                <p:oleObj name="Equation" r:id="rId5" imgW="1155600" imgH="304560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465763"/>
                        <a:ext cx="27447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>
            <a:extLst>
              <a:ext uri="{FF2B5EF4-FFF2-40B4-BE49-F238E27FC236}">
                <a16:creationId xmlns:a16="http://schemas.microsoft.com/office/drawing/2014/main" id="{90EA87E5-47AB-43B4-BB2C-3A689E04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23825"/>
            <a:ext cx="71643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Char char="Ø"/>
            </a:pPr>
            <a:r>
              <a:rPr lang="en-US" altLang="en-US" sz="1800" b="1">
                <a:solidFill>
                  <a:srgbClr val="CC00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Momentum </a:t>
            </a:r>
            <a:r>
              <a:rPr lang="en-US" altLang="en-US" sz="1800" b="1">
                <a:solidFill>
                  <a:srgbClr val="CC0099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 vektor</a:t>
            </a:r>
            <a:endParaRPr lang="en-US" altLang="en-US" sz="1800" b="1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044C2A53-8A0E-4DC5-9C21-90A475921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063" y="439738"/>
            <a:ext cx="51149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Arah p searah dengan arah vektor kecepatan</a:t>
            </a:r>
          </a:p>
          <a:p>
            <a:pPr algn="just" eaLnBrk="1" hangingPunct="1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Jika ditulis dalam komponen vektor</a:t>
            </a:r>
          </a:p>
        </p:txBody>
      </p:sp>
      <p:sp>
        <p:nvSpPr>
          <p:cNvPr id="77831" name="AutoShape 7">
            <a:extLst>
              <a:ext uri="{FF2B5EF4-FFF2-40B4-BE49-F238E27FC236}">
                <a16:creationId xmlns:a16="http://schemas.microsoft.com/office/drawing/2014/main" id="{AE480AE8-5195-480E-9401-BE845C22B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575" y="990600"/>
            <a:ext cx="1066800" cy="304800"/>
          </a:xfrm>
          <a:prstGeom prst="rightArrow">
            <a:avLst>
              <a:gd name="adj1" fmla="val 31250"/>
              <a:gd name="adj2" fmla="val 87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7832" name="Object 8">
            <a:extLst>
              <a:ext uri="{FF2B5EF4-FFF2-40B4-BE49-F238E27FC236}">
                <a16:creationId xmlns:a16="http://schemas.microsoft.com/office/drawing/2014/main" id="{34B6135A-5295-4446-B428-0B91D3175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5625" y="747713"/>
          <a:ext cx="1052513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2" name="Equation" r:id="rId3" imgW="609480" imgH="228600" progId="Equation.3">
                  <p:embed/>
                </p:oleObj>
              </mc:Choice>
              <mc:Fallback>
                <p:oleObj name="Equation" r:id="rId3" imgW="6094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25" y="747713"/>
                        <a:ext cx="1052513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3" name="Object 9">
            <a:extLst>
              <a:ext uri="{FF2B5EF4-FFF2-40B4-BE49-F238E27FC236}">
                <a16:creationId xmlns:a16="http://schemas.microsoft.com/office/drawing/2014/main" id="{46CDAC40-1725-4B2A-BDCC-181365A2EE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5625" y="1009650"/>
          <a:ext cx="106680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3" name="Equation" r:id="rId5" imgW="622080" imgH="241200" progId="Equation.3">
                  <p:embed/>
                </p:oleObj>
              </mc:Choice>
              <mc:Fallback>
                <p:oleObj name="Equation" r:id="rId5" imgW="62208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25" y="1009650"/>
                        <a:ext cx="106680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4" name="Object 10">
            <a:extLst>
              <a:ext uri="{FF2B5EF4-FFF2-40B4-BE49-F238E27FC236}">
                <a16:creationId xmlns:a16="http://schemas.microsoft.com/office/drawing/2014/main" id="{F501F4E2-2938-4538-8464-9B338C3204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7050" y="1231900"/>
          <a:ext cx="10810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4" name="Equation" r:id="rId7" imgW="609480" imgH="215640" progId="Equation.3">
                  <p:embed/>
                </p:oleObj>
              </mc:Choice>
              <mc:Fallback>
                <p:oleObj name="Equation" r:id="rId7" imgW="609480" imgH="215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1231900"/>
                        <a:ext cx="10810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6" name="Text Box 12">
            <a:extLst>
              <a:ext uri="{FF2B5EF4-FFF2-40B4-BE49-F238E27FC236}">
                <a16:creationId xmlns:a16="http://schemas.microsoft.com/office/drawing/2014/main" id="{74368A8D-9033-44A7-9F9B-331D8F5C0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66875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3.    </a:t>
            </a:r>
            <a:r>
              <a:rPr lang="en-US" altLang="en-US" sz="2000" b="1" dirty="0" err="1">
                <a:solidFill>
                  <a:srgbClr val="6600FF"/>
                </a:solidFill>
                <a:latin typeface="Arial" panose="020B0604020202020204" pitchFamily="34" charset="0"/>
              </a:rPr>
              <a:t>Hubungan</a:t>
            </a: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 Momentum (p) dan Gaya (F)</a:t>
            </a:r>
          </a:p>
        </p:txBody>
      </p:sp>
      <p:sp>
        <p:nvSpPr>
          <p:cNvPr id="77837" name="Rectangle 13">
            <a:extLst>
              <a:ext uri="{FF2B5EF4-FFF2-40B4-BE49-F238E27FC236}">
                <a16:creationId xmlns:a16="http://schemas.microsoft.com/office/drawing/2014/main" id="{3FCBCCD8-3898-499E-A8C1-F54C3EC6D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60563"/>
            <a:ext cx="7315200" cy="1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1800">
                <a:latin typeface="Arial" panose="020B0604020202020204" pitchFamily="34" charset="0"/>
                <a:cs typeface="Times New Roman" panose="02020603050405020304" pitchFamily="18" charset="0"/>
              </a:rPr>
              <a:t>Perubahan momentum benda tiap satuan waktu sebanding dengan gaya resultan yang bekerja pada benda dan berarah sama dengan gaya tersebut</a:t>
            </a:r>
          </a:p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1800">
                <a:latin typeface="Arial" panose="020B0604020202020204" pitchFamily="34" charset="0"/>
                <a:cs typeface="Times New Roman" panose="02020603050405020304" pitchFamily="18" charset="0"/>
              </a:rPr>
              <a:t>Hukum Newton II dalam bahasa momentum</a:t>
            </a:r>
            <a:endParaRPr lang="en-US" altLang="en-US" sz="1800" b="1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7838" name="Object 14">
            <a:extLst>
              <a:ext uri="{FF2B5EF4-FFF2-40B4-BE49-F238E27FC236}">
                <a16:creationId xmlns:a16="http://schemas.microsoft.com/office/drawing/2014/main" id="{1F41AACF-E2A7-43CD-8F5D-D5FA342748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3405188"/>
          <a:ext cx="37338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5" name="Equation" r:id="rId9" imgW="1841400" imgH="393480" progId="Equation.3">
                  <p:embed/>
                </p:oleObj>
              </mc:Choice>
              <mc:Fallback>
                <p:oleObj name="Equation" r:id="rId9" imgW="1841400" imgH="393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405188"/>
                        <a:ext cx="3733800" cy="6810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42" name="Group 18">
            <a:extLst>
              <a:ext uri="{FF2B5EF4-FFF2-40B4-BE49-F238E27FC236}">
                <a16:creationId xmlns:a16="http://schemas.microsoft.com/office/drawing/2014/main" id="{1BDB290D-1ACE-4FEE-8D6A-F76C75E43D50}"/>
              </a:ext>
            </a:extLst>
          </p:cNvPr>
          <p:cNvGrpSpPr>
            <a:grpSpLocks/>
          </p:cNvGrpSpPr>
          <p:nvPr/>
        </p:nvGrpSpPr>
        <p:grpSpPr bwMode="auto">
          <a:xfrm>
            <a:off x="1674813" y="4114800"/>
            <a:ext cx="6935787" cy="762000"/>
            <a:chOff x="1055" y="2496"/>
            <a:chExt cx="4369" cy="480"/>
          </a:xfrm>
        </p:grpSpPr>
        <p:sp>
          <p:nvSpPr>
            <p:cNvPr id="77839" name="Rectangle 15">
              <a:extLst>
                <a:ext uri="{FF2B5EF4-FFF2-40B4-BE49-F238E27FC236}">
                  <a16:creationId xmlns:a16="http://schemas.microsoft.com/office/drawing/2014/main" id="{BF50D782-8C27-41EF-9022-755DB28DE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" y="2496"/>
              <a:ext cx="4369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 marL="230188" indent="-230188" defTabSz="4492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803275" indent="-284163" defTabSz="4492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6175" indent="-228600" defTabSz="4492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defTabSz="4492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defTabSz="4492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defTabSz="4492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defTabSz="4492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defTabSz="4492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defTabSz="4492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just" eaLnBrk="1" hangingPunct="1">
                <a:lnSpc>
                  <a:spcPct val="135000"/>
                </a:lnSpc>
                <a:buClr>
                  <a:schemeClr val="tx1"/>
                </a:buClr>
                <a:buFont typeface="Wingdings" panose="05000000000000000000" pitchFamily="2" charset="2"/>
                <a:buChar char="§"/>
              </a:pPr>
              <a:r>
                <a:rPr lang="en-US" altLang="en-US" sz="1600" b="1">
                  <a:latin typeface="Arial" panose="020B0604020202020204" pitchFamily="34" charset="0"/>
                  <a:cs typeface="Times New Roman" panose="02020603050405020304" pitchFamily="18" charset="0"/>
                </a:rPr>
                <a:t>                    </a:t>
              </a:r>
              <a:r>
                <a:rPr lang="en-US" altLang="en-US" sz="1600" b="1">
                  <a:latin typeface="Arial" panose="020B0604020202020204" pitchFamily="34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 </a:t>
              </a:r>
              <a:r>
                <a:rPr lang="en-US" altLang="en-US" sz="1600">
                  <a:latin typeface="Arial" panose="020B0604020202020204" pitchFamily="34" charset="0"/>
                  <a:cs typeface="Times New Roman" panose="02020603050405020304" pitchFamily="18" charset="0"/>
                  <a:sym typeface="Symbol" panose="05050102010706020507" pitchFamily="18" charset="2"/>
                </a:rPr>
                <a:t>Perubahan momentum dp suatu benda dalam waktu dt selama gaya F bekerja  </a:t>
              </a:r>
              <a:endParaRPr lang="en-US" altLang="en-US" sz="160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77840" name="Object 16">
              <a:extLst>
                <a:ext uri="{FF2B5EF4-FFF2-40B4-BE49-F238E27FC236}">
                  <a16:creationId xmlns:a16="http://schemas.microsoft.com/office/drawing/2014/main" id="{603920D5-A752-47A7-BF29-75DE62CDD0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48" y="2553"/>
            <a:ext cx="864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866" name="Equation" r:id="rId11" imgW="583920" imgH="203040" progId="Equation.3">
                    <p:embed/>
                  </p:oleObj>
                </mc:Choice>
                <mc:Fallback>
                  <p:oleObj name="Equation" r:id="rId11" imgW="583920" imgH="20304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2553"/>
                          <a:ext cx="864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7841" name="Object 17">
            <a:extLst>
              <a:ext uri="{FF2B5EF4-FFF2-40B4-BE49-F238E27FC236}">
                <a16:creationId xmlns:a16="http://schemas.microsoft.com/office/drawing/2014/main" id="{031BF582-057F-47C0-964F-E7289E0D00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0700" y="5291138"/>
          <a:ext cx="38862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7" name="Equation" r:id="rId13" imgW="1917360" imgH="495000" progId="Equation.3">
                  <p:embed/>
                </p:oleObj>
              </mc:Choice>
              <mc:Fallback>
                <p:oleObj name="Equation" r:id="rId13" imgW="1917360" imgH="4950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5291138"/>
                        <a:ext cx="3886200" cy="809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3" name="Rectangle 19">
            <a:extLst>
              <a:ext uri="{FF2B5EF4-FFF2-40B4-BE49-F238E27FC236}">
                <a16:creationId xmlns:a16="http://schemas.microsoft.com/office/drawing/2014/main" id="{9C49CF85-25A9-438A-A7EC-13BDDC632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13" y="4845050"/>
            <a:ext cx="181292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>
                <a:cs typeface="Times New Roman" panose="02020603050405020304" pitchFamily="18" charset="0"/>
              </a:rPr>
              <a:t>Gaya Impuls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>
            <a:extLst>
              <a:ext uri="{FF2B5EF4-FFF2-40B4-BE49-F238E27FC236}">
                <a16:creationId xmlns:a16="http://schemas.microsoft.com/office/drawing/2014/main" id="{C3F61B5C-BE67-4475-9CBC-FE31FDAE7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3825"/>
            <a:ext cx="71643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None/>
            </a:pPr>
            <a:r>
              <a:rPr lang="en-US" altLang="en-US" sz="1800" b="1">
                <a:solidFill>
                  <a:srgbClr val="FF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Kesimpulan	: </a:t>
            </a:r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61ED24A5-2F70-43A3-A033-8A8C218D1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61975"/>
            <a:ext cx="80010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lnSpc>
                <a:spcPct val="120000"/>
              </a:lnSpc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Perubahan momentum (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 p) = Gaya Impuls (I)</a:t>
            </a:r>
            <a:endParaRPr lang="en-US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78853" name="Object 5">
            <a:extLst>
              <a:ext uri="{FF2B5EF4-FFF2-40B4-BE49-F238E27FC236}">
                <a16:creationId xmlns:a16="http://schemas.microsoft.com/office/drawing/2014/main" id="{987DD60E-71A7-4CCF-8950-74A5854739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590550"/>
          <a:ext cx="32004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8" name="Equation" r:id="rId3" imgW="1536480" imgH="215640" progId="Equation.3">
                  <p:embed/>
                </p:oleObj>
              </mc:Choice>
              <mc:Fallback>
                <p:oleObj name="Equation" r:id="rId3" imgW="153648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90550"/>
                        <a:ext cx="32004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4" name="Rectangle 6">
            <a:extLst>
              <a:ext uri="{FF2B5EF4-FFF2-40B4-BE49-F238E27FC236}">
                <a16:creationId xmlns:a16="http://schemas.microsoft.com/office/drawing/2014/main" id="{D89406D2-CB68-4CCA-A19E-8F31F2B9F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97025"/>
            <a:ext cx="800100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Teorema ini digunakan untuk gaya-gaya yang bekerja dalam waktu singkat (sesaat)</a:t>
            </a:r>
          </a:p>
          <a:p>
            <a:pPr algn="just"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	contoh : peristiwa tumbukan 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Gaya impuls 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 gaya yang bekerja dalam waktu singkat</a:t>
            </a:r>
            <a:endParaRPr lang="en-US" altLang="en-US">
              <a:cs typeface="Times New Roman" panose="02020603050405020304" pitchFamily="18" charset="0"/>
            </a:endParaRPr>
          </a:p>
        </p:txBody>
      </p:sp>
      <p:grpSp>
        <p:nvGrpSpPr>
          <p:cNvPr id="78881" name="Group 33">
            <a:extLst>
              <a:ext uri="{FF2B5EF4-FFF2-40B4-BE49-F238E27FC236}">
                <a16:creationId xmlns:a16="http://schemas.microsoft.com/office/drawing/2014/main" id="{5CB94E4A-CDA0-434D-B6BE-DC4BFE3A0915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2895600"/>
            <a:ext cx="2743200" cy="1495425"/>
            <a:chOff x="720" y="2016"/>
            <a:chExt cx="1728" cy="942"/>
          </a:xfrm>
        </p:grpSpPr>
        <p:sp>
          <p:nvSpPr>
            <p:cNvPr id="78855" name="Line 7">
              <a:extLst>
                <a:ext uri="{FF2B5EF4-FFF2-40B4-BE49-F238E27FC236}">
                  <a16:creationId xmlns:a16="http://schemas.microsoft.com/office/drawing/2014/main" id="{5E7D03B7-2D48-4C4B-BA34-561531980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11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56" name="Line 8">
              <a:extLst>
                <a:ext uri="{FF2B5EF4-FFF2-40B4-BE49-F238E27FC236}">
                  <a16:creationId xmlns:a16="http://schemas.microsoft.com/office/drawing/2014/main" id="{2EE4C505-68E1-4085-AA56-4C8E9B08F3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784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58" name="AutoShape 10">
              <a:extLst>
                <a:ext uri="{FF2B5EF4-FFF2-40B4-BE49-F238E27FC236}">
                  <a16:creationId xmlns:a16="http://schemas.microsoft.com/office/drawing/2014/main" id="{17321F22-0195-4D29-BCE5-67D2217A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304"/>
              <a:ext cx="144" cy="480"/>
            </a:xfrm>
            <a:prstGeom prst="roundRect">
              <a:avLst>
                <a:gd name="adj" fmla="val 16667"/>
              </a:avLst>
            </a:prstGeom>
            <a:pattFill prst="wd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59" name="Text Box 11">
              <a:extLst>
                <a:ext uri="{FF2B5EF4-FFF2-40B4-BE49-F238E27FC236}">
                  <a16:creationId xmlns:a16="http://schemas.microsoft.com/office/drawing/2014/main" id="{2D54D3E8-9B04-4B26-A3D5-764CC715C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016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/>
                <a:t>F</a:t>
              </a:r>
            </a:p>
          </p:txBody>
        </p:sp>
        <p:sp>
          <p:nvSpPr>
            <p:cNvPr id="78860" name="Text Box 12">
              <a:extLst>
                <a:ext uri="{FF2B5EF4-FFF2-40B4-BE49-F238E27FC236}">
                  <a16:creationId xmlns:a16="http://schemas.microsoft.com/office/drawing/2014/main" id="{DF5392E3-27F7-4CE0-8E97-EEA7AC7C9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6" y="2677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/>
                <a:t>t</a:t>
              </a:r>
            </a:p>
          </p:txBody>
        </p:sp>
        <p:sp>
          <p:nvSpPr>
            <p:cNvPr id="78861" name="Text Box 13">
              <a:extLst>
                <a:ext uri="{FF2B5EF4-FFF2-40B4-BE49-F238E27FC236}">
                  <a16:creationId xmlns:a16="http://schemas.microsoft.com/office/drawing/2014/main" id="{687F0A2A-058F-4816-9E59-B724CD322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" y="2754"/>
              <a:ext cx="3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t</a:t>
              </a:r>
              <a:r>
                <a:rPr lang="en-US" altLang="en-US" sz="1400" b="1" baseline="-25000"/>
                <a:t>1</a:t>
              </a:r>
              <a:endParaRPr lang="en-US" altLang="en-US" sz="1400" b="1"/>
            </a:p>
          </p:txBody>
        </p:sp>
        <p:sp>
          <p:nvSpPr>
            <p:cNvPr id="78862" name="Text Box 14">
              <a:extLst>
                <a:ext uri="{FF2B5EF4-FFF2-40B4-BE49-F238E27FC236}">
                  <a16:creationId xmlns:a16="http://schemas.microsoft.com/office/drawing/2014/main" id="{5FC772D1-EDFC-4213-AC8F-61C366CBA7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2766"/>
              <a:ext cx="3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t</a:t>
              </a:r>
              <a:r>
                <a:rPr lang="en-US" altLang="en-US" sz="1400" b="1" baseline="-25000"/>
                <a:t>2</a:t>
              </a:r>
              <a:endParaRPr lang="en-US" altLang="en-US" sz="1400" b="1"/>
            </a:p>
          </p:txBody>
        </p:sp>
        <p:sp>
          <p:nvSpPr>
            <p:cNvPr id="78868" name="AutoShape 20">
              <a:extLst>
                <a:ext uri="{FF2B5EF4-FFF2-40B4-BE49-F238E27FC236}">
                  <a16:creationId xmlns:a16="http://schemas.microsoft.com/office/drawing/2014/main" id="{A6371904-3D73-4C9C-B3D7-CA6A45DB5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" y="2290"/>
              <a:ext cx="576" cy="384"/>
            </a:xfrm>
            <a:prstGeom prst="callout2">
              <a:avLst>
                <a:gd name="adj1" fmla="val 18750"/>
                <a:gd name="adj2" fmla="val -8333"/>
                <a:gd name="adj3" fmla="val 18750"/>
                <a:gd name="adj4" fmla="val -55037"/>
                <a:gd name="adj5" fmla="val 66667"/>
                <a:gd name="adj6" fmla="val -103472"/>
              </a:avLst>
            </a:prstGeom>
            <a:noFill/>
            <a:ln w="28575">
              <a:solidFill>
                <a:schemeClr val="tx1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en-US"/>
            </a:p>
          </p:txBody>
        </p:sp>
        <p:graphicFrame>
          <p:nvGraphicFramePr>
            <p:cNvPr id="78870" name="Object 22">
              <a:extLst>
                <a:ext uri="{FF2B5EF4-FFF2-40B4-BE49-F238E27FC236}">
                  <a16:creationId xmlns:a16="http://schemas.microsoft.com/office/drawing/2014/main" id="{DB2423D9-F43B-44DA-98C0-6F94EB01153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80" y="2064"/>
            <a:ext cx="768" cy="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09" name="Equation" r:id="rId5" imgW="368280" imgH="495000" progId="Equation.3">
                    <p:embed/>
                  </p:oleObj>
                </mc:Choice>
                <mc:Fallback>
                  <p:oleObj name="Equation" r:id="rId5" imgW="368280" imgH="495000" progId="Equation.3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064"/>
                          <a:ext cx="768" cy="5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871" name="Rectangle 23">
            <a:extLst>
              <a:ext uri="{FF2B5EF4-FFF2-40B4-BE49-F238E27FC236}">
                <a16:creationId xmlns:a16="http://schemas.microsoft.com/office/drawing/2014/main" id="{1BD7FD81-9393-4CD5-82B6-E55B7F4D8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267200"/>
            <a:ext cx="8001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Untuk gaya yang bekerja dalam waktu yang lama</a:t>
            </a:r>
          </a:p>
        </p:txBody>
      </p:sp>
      <p:grpSp>
        <p:nvGrpSpPr>
          <p:cNvPr id="78892" name="Group 44">
            <a:extLst>
              <a:ext uri="{FF2B5EF4-FFF2-40B4-BE49-F238E27FC236}">
                <a16:creationId xmlns:a16="http://schemas.microsoft.com/office/drawing/2014/main" id="{5EE2E1A9-ACFF-4A22-A793-6EA2EF212BD1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4676775"/>
            <a:ext cx="2590800" cy="1495425"/>
            <a:chOff x="720" y="2946"/>
            <a:chExt cx="1632" cy="942"/>
          </a:xfrm>
        </p:grpSpPr>
        <p:sp>
          <p:nvSpPr>
            <p:cNvPr id="78883" name="Line 35">
              <a:extLst>
                <a:ext uri="{FF2B5EF4-FFF2-40B4-BE49-F238E27FC236}">
                  <a16:creationId xmlns:a16="http://schemas.microsoft.com/office/drawing/2014/main" id="{829FD7E8-30B7-463A-9D97-A713D9EEBA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04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4" name="Line 36">
              <a:extLst>
                <a:ext uri="{FF2B5EF4-FFF2-40B4-BE49-F238E27FC236}">
                  <a16:creationId xmlns:a16="http://schemas.microsoft.com/office/drawing/2014/main" id="{95009961-422A-4120-90C5-B2F92AD65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696"/>
              <a:ext cx="1122" cy="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5" name="AutoShape 37">
              <a:extLst>
                <a:ext uri="{FF2B5EF4-FFF2-40B4-BE49-F238E27FC236}">
                  <a16:creationId xmlns:a16="http://schemas.microsoft.com/office/drawing/2014/main" id="{BAFEC039-2D66-4298-9C33-F00049F26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3216"/>
              <a:ext cx="486" cy="480"/>
            </a:xfrm>
            <a:prstGeom prst="roundRect">
              <a:avLst>
                <a:gd name="adj" fmla="val 0"/>
              </a:avLst>
            </a:prstGeom>
            <a:pattFill prst="wd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6" name="Text Box 38">
              <a:extLst>
                <a:ext uri="{FF2B5EF4-FFF2-40B4-BE49-F238E27FC236}">
                  <a16:creationId xmlns:a16="http://schemas.microsoft.com/office/drawing/2014/main" id="{1BA33302-3A4E-48E2-812C-730D86C05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946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/>
                <a:t>F</a:t>
              </a:r>
            </a:p>
          </p:txBody>
        </p:sp>
        <p:sp>
          <p:nvSpPr>
            <p:cNvPr id="78887" name="Text Box 39">
              <a:extLst>
                <a:ext uri="{FF2B5EF4-FFF2-40B4-BE49-F238E27FC236}">
                  <a16:creationId xmlns:a16="http://schemas.microsoft.com/office/drawing/2014/main" id="{C8861FA8-2B3F-437F-92C5-330B7C9052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360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/>
                <a:t>t</a:t>
              </a:r>
            </a:p>
          </p:txBody>
        </p:sp>
        <p:sp>
          <p:nvSpPr>
            <p:cNvPr id="78888" name="Text Box 40">
              <a:extLst>
                <a:ext uri="{FF2B5EF4-FFF2-40B4-BE49-F238E27FC236}">
                  <a16:creationId xmlns:a16="http://schemas.microsoft.com/office/drawing/2014/main" id="{CC3B6122-5DEC-479B-94C3-BAB048B04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5" y="3675"/>
              <a:ext cx="3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t</a:t>
              </a:r>
              <a:r>
                <a:rPr lang="en-US" altLang="en-US" sz="1400" b="1" baseline="-25000"/>
                <a:t>1</a:t>
              </a:r>
              <a:endParaRPr lang="en-US" altLang="en-US" sz="1400" b="1"/>
            </a:p>
          </p:txBody>
        </p:sp>
        <p:sp>
          <p:nvSpPr>
            <p:cNvPr id="78889" name="Text Box 41">
              <a:extLst>
                <a:ext uri="{FF2B5EF4-FFF2-40B4-BE49-F238E27FC236}">
                  <a16:creationId xmlns:a16="http://schemas.microsoft.com/office/drawing/2014/main" id="{BFF5549C-CEA0-473F-8D73-D7F15E358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5" y="3696"/>
              <a:ext cx="3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t</a:t>
              </a:r>
              <a:r>
                <a:rPr lang="en-US" altLang="en-US" sz="1400" b="1" baseline="-25000"/>
                <a:t>2</a:t>
              </a:r>
              <a:endParaRPr lang="en-US" altLang="en-US" sz="1400" b="1"/>
            </a:p>
          </p:txBody>
        </p:sp>
      </p:grpSp>
      <p:graphicFrame>
        <p:nvGraphicFramePr>
          <p:cNvPr id="78893" name="Object 45">
            <a:extLst>
              <a:ext uri="{FF2B5EF4-FFF2-40B4-BE49-F238E27FC236}">
                <a16:creationId xmlns:a16="http://schemas.microsoft.com/office/drawing/2014/main" id="{2340A30A-A61A-4DFB-8F80-73537A40B1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4851400"/>
          <a:ext cx="1397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0" name="Equation" r:id="rId7" imgW="507960" imgH="393480" progId="Equation.3">
                  <p:embed/>
                </p:oleObj>
              </mc:Choice>
              <mc:Fallback>
                <p:oleObj name="Equation" r:id="rId7" imgW="507960" imgH="39348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851400"/>
                        <a:ext cx="1397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94" name="AutoShape 46">
            <a:extLst>
              <a:ext uri="{FF2B5EF4-FFF2-40B4-BE49-F238E27FC236}">
                <a16:creationId xmlns:a16="http://schemas.microsoft.com/office/drawing/2014/main" id="{2D2670F8-C1D3-44A0-8FDB-FC1900DB6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029200"/>
            <a:ext cx="11430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8895" name="Object 47">
            <a:extLst>
              <a:ext uri="{FF2B5EF4-FFF2-40B4-BE49-F238E27FC236}">
                <a16:creationId xmlns:a16="http://schemas.microsoft.com/office/drawing/2014/main" id="{88578124-DA3B-465C-AF94-1F6502B4BB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6050" y="5029200"/>
          <a:ext cx="17335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1" name="Equation" r:id="rId9" imgW="660240" imgH="203040" progId="Equation.3">
                  <p:embed/>
                </p:oleObj>
              </mc:Choice>
              <mc:Fallback>
                <p:oleObj name="Equation" r:id="rId9" imgW="660240" imgH="20304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5029200"/>
                        <a:ext cx="1733550" cy="4254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ext Box 3">
            <a:extLst>
              <a:ext uri="{FF2B5EF4-FFF2-40B4-BE49-F238E27FC236}">
                <a16:creationId xmlns:a16="http://schemas.microsoft.com/office/drawing/2014/main" id="{9650572C-0B9C-4326-9418-AF0217259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913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4.    Hukum </a:t>
            </a:r>
            <a:r>
              <a:rPr lang="en-US" altLang="en-US" sz="2000" b="1" dirty="0" err="1">
                <a:solidFill>
                  <a:srgbClr val="6600FF"/>
                </a:solidFill>
                <a:latin typeface="Arial" panose="020B0604020202020204" pitchFamily="34" charset="0"/>
              </a:rPr>
              <a:t>Kekekalan</a:t>
            </a: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 Momentum</a:t>
            </a:r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1E45CC5C-28C5-4424-BDB2-A40806544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333375"/>
            <a:ext cx="71643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1090613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433513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76413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19313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765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337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909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9481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35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Bila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Resultan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gaya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luar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bekerja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pada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benda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sama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nol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momentumnya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tetap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atau</a:t>
            </a:r>
            <a:r>
              <a:rPr lang="en-US" altLang="en-US" sz="18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kekal</a:t>
            </a:r>
            <a:endParaRPr lang="en-US" altLang="en-US" sz="18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877" name="Text Box 5">
            <a:extLst>
              <a:ext uri="{FF2B5EF4-FFF2-40B4-BE49-F238E27FC236}">
                <a16:creationId xmlns:a16="http://schemas.microsoft.com/office/drawing/2014/main" id="{1ED99162-E0EC-4051-A3E7-459FF9244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047750"/>
            <a:ext cx="2438400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latin typeface="Bookman Old Style" panose="02050604050505020204" pitchFamily="18" charset="0"/>
              </a:rPr>
              <a:t>m</a:t>
            </a:r>
            <a:r>
              <a:rPr lang="en-US" altLang="en-US" sz="2400" i="1">
                <a:latin typeface="Bookman Old Style" panose="02050604050505020204" pitchFamily="18" charset="0"/>
              </a:rPr>
              <a:t>v</a:t>
            </a:r>
            <a:r>
              <a:rPr lang="en-US" altLang="en-US" sz="2400" baseline="-25000">
                <a:latin typeface="Bookman Old Style" panose="02050604050505020204" pitchFamily="18" charset="0"/>
              </a:rPr>
              <a:t>2</a:t>
            </a:r>
            <a:r>
              <a:rPr lang="en-US" altLang="en-US" sz="2400">
                <a:latin typeface="Bookman Old Style" panose="02050604050505020204" pitchFamily="18" charset="0"/>
              </a:rPr>
              <a:t>  =  m</a:t>
            </a:r>
            <a:r>
              <a:rPr lang="en-US" altLang="en-US" sz="2400" i="1">
                <a:latin typeface="Bookman Old Style" panose="02050604050505020204" pitchFamily="18" charset="0"/>
              </a:rPr>
              <a:t>v</a:t>
            </a:r>
            <a:r>
              <a:rPr lang="en-US" altLang="en-US" sz="2400" baseline="-25000">
                <a:latin typeface="Bookman Old Style" panose="02050604050505020204" pitchFamily="18" charset="0"/>
              </a:rPr>
              <a:t>1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83AB8EE5-9DE6-4643-BFDF-42A70EE77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1676400"/>
            <a:ext cx="71643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None/>
            </a:pPr>
            <a:r>
              <a:rPr lang="en-US" altLang="en-US" sz="1800" b="1">
                <a:solidFill>
                  <a:srgbClr val="FF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Catatan	: </a:t>
            </a:r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CA73C638-E38D-4E1C-B0FD-0F349690F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08200"/>
            <a:ext cx="8001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Hubungan momentum dengan energi kinetik</a:t>
            </a:r>
          </a:p>
        </p:txBody>
      </p:sp>
      <p:graphicFrame>
        <p:nvGraphicFramePr>
          <p:cNvPr id="79880" name="Object 8">
            <a:extLst>
              <a:ext uri="{FF2B5EF4-FFF2-40B4-BE49-F238E27FC236}">
                <a16:creationId xmlns:a16="http://schemas.microsoft.com/office/drawing/2014/main" id="{8DF9A382-3BC6-45F1-8708-547F1C0C15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3975" y="1023938"/>
          <a:ext cx="274320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8" name="Equation" r:id="rId3" imgW="1333440" imgH="279360" progId="Equation.3">
                  <p:embed/>
                </p:oleObj>
              </mc:Choice>
              <mc:Fallback>
                <p:oleObj name="Equation" r:id="rId3" imgW="1333440" imgH="2793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1023938"/>
                        <a:ext cx="274320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1" name="AutoShape 9">
            <a:extLst>
              <a:ext uri="{FF2B5EF4-FFF2-40B4-BE49-F238E27FC236}">
                <a16:creationId xmlns:a16="http://schemas.microsoft.com/office/drawing/2014/main" id="{A385881B-4596-4C31-800B-1C175A46F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1430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2" name="Rectangle 10">
            <a:extLst>
              <a:ext uri="{FF2B5EF4-FFF2-40B4-BE49-F238E27FC236}">
                <a16:creationId xmlns:a16="http://schemas.microsoft.com/office/drawing/2014/main" id="{93437A47-BBC9-4B85-AD8A-CEC976C8F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578100"/>
            <a:ext cx="1555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Times New Roman" panose="02020603050405020304" pitchFamily="18" charset="0"/>
              </a:rPr>
              <a:t>Energi kinetik</a:t>
            </a:r>
          </a:p>
        </p:txBody>
      </p:sp>
      <p:sp>
        <p:nvSpPr>
          <p:cNvPr id="79883" name="Line 11">
            <a:extLst>
              <a:ext uri="{FF2B5EF4-FFF2-40B4-BE49-F238E27FC236}">
                <a16:creationId xmlns:a16="http://schemas.microsoft.com/office/drawing/2014/main" id="{FE2F57B8-1EC0-467B-A4EC-84A255600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2819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9884" name="Object 12">
            <a:extLst>
              <a:ext uri="{FF2B5EF4-FFF2-40B4-BE49-F238E27FC236}">
                <a16:creationId xmlns:a16="http://schemas.microsoft.com/office/drawing/2014/main" id="{63BDC5FD-3FF2-4E4C-A30D-07666749CE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4738" y="2571750"/>
          <a:ext cx="16002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9" name="Equation" r:id="rId5" imgW="723600" imgH="241200" progId="Equation.3">
                  <p:embed/>
                </p:oleObj>
              </mc:Choice>
              <mc:Fallback>
                <p:oleObj name="Equation" r:id="rId5" imgW="72360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738" y="2571750"/>
                        <a:ext cx="160020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5" name="Rectangle 13">
            <a:extLst>
              <a:ext uri="{FF2B5EF4-FFF2-40B4-BE49-F238E27FC236}">
                <a16:creationId xmlns:a16="http://schemas.microsoft.com/office/drawing/2014/main" id="{F487567C-F898-4D5A-A2B9-C1EAB08DA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241675"/>
            <a:ext cx="13271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Times New Roman" panose="02020603050405020304" pitchFamily="18" charset="0"/>
              </a:rPr>
              <a:t>Momentum</a:t>
            </a:r>
          </a:p>
        </p:txBody>
      </p:sp>
      <p:sp>
        <p:nvSpPr>
          <p:cNvPr id="79886" name="Line 14">
            <a:extLst>
              <a:ext uri="{FF2B5EF4-FFF2-40B4-BE49-F238E27FC236}">
                <a16:creationId xmlns:a16="http://schemas.microsoft.com/office/drawing/2014/main" id="{797AB9E9-A18B-44EB-BA3B-201AD7127C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1275" y="3482975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9887" name="Object 15">
            <a:extLst>
              <a:ext uri="{FF2B5EF4-FFF2-40B4-BE49-F238E27FC236}">
                <a16:creationId xmlns:a16="http://schemas.microsoft.com/office/drawing/2014/main" id="{87CBDFC7-FF2C-4728-AA41-803AAD2D1F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3313113"/>
          <a:ext cx="10668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0" name="Equation" r:id="rId7" imgW="482400" imgH="164880" progId="Equation.3">
                  <p:embed/>
                </p:oleObj>
              </mc:Choice>
              <mc:Fallback>
                <p:oleObj name="Equation" r:id="rId7" imgW="482400" imgH="1648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313113"/>
                        <a:ext cx="10668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8" name="Object 16">
            <a:extLst>
              <a:ext uri="{FF2B5EF4-FFF2-40B4-BE49-F238E27FC236}">
                <a16:creationId xmlns:a16="http://schemas.microsoft.com/office/drawing/2014/main" id="{6EFAD763-117A-47AB-B541-18B8E66762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011613"/>
          <a:ext cx="29718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1" name="Equation" r:id="rId9" imgW="1193760" imgH="241200" progId="Equation.3">
                  <p:embed/>
                </p:oleObj>
              </mc:Choice>
              <mc:Fallback>
                <p:oleObj name="Equation" r:id="rId9" imgW="1193760" imgH="241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011613"/>
                        <a:ext cx="2971800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0" name="Object 18">
            <a:extLst>
              <a:ext uri="{FF2B5EF4-FFF2-40B4-BE49-F238E27FC236}">
                <a16:creationId xmlns:a16="http://schemas.microsoft.com/office/drawing/2014/main" id="{F1AB2B6A-4A0B-40AD-8532-7CCF72FEBF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6550" y="4948238"/>
          <a:ext cx="311785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2" name="Equation" r:id="rId11" imgW="1409400" imgH="444240" progId="Equation.3">
                  <p:embed/>
                </p:oleObj>
              </mc:Choice>
              <mc:Fallback>
                <p:oleObj name="Equation" r:id="rId11" imgW="1409400" imgH="4442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6550" y="4948238"/>
                        <a:ext cx="311785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1" name="AutoShape 19">
            <a:extLst>
              <a:ext uri="{FF2B5EF4-FFF2-40B4-BE49-F238E27FC236}">
                <a16:creationId xmlns:a16="http://schemas.microsoft.com/office/drawing/2014/main" id="{B7D74B30-CE79-4DAA-B9A3-8CD91EEF3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572000"/>
            <a:ext cx="1143000" cy="533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Rectangle 20">
            <a:extLst>
              <a:ext uri="{FF2B5EF4-FFF2-40B4-BE49-F238E27FC236}">
                <a16:creationId xmlns:a16="http://schemas.microsoft.com/office/drawing/2014/main" id="{D613068F-F918-4F8C-98B2-CC902FE6A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86200"/>
            <a:ext cx="3429000" cy="2057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Text Box 3">
            <a:extLst>
              <a:ext uri="{FF2B5EF4-FFF2-40B4-BE49-F238E27FC236}">
                <a16:creationId xmlns:a16="http://schemas.microsoft.com/office/drawing/2014/main" id="{A7E42BE7-E4E8-4DE4-8D9F-5DE5CC9AD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2725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6600FF"/>
                </a:solidFill>
                <a:latin typeface="Arial" panose="020B0604020202020204" pitchFamily="34" charset="0"/>
              </a:rPr>
              <a:t>5.    </a:t>
            </a:r>
            <a:r>
              <a:rPr lang="en-US" altLang="en-US" sz="2000" b="1" dirty="0" err="1">
                <a:solidFill>
                  <a:srgbClr val="6600FF"/>
                </a:solidFill>
                <a:latin typeface="Arial" panose="020B0604020202020204" pitchFamily="34" charset="0"/>
              </a:rPr>
              <a:t>Tumbukan</a:t>
            </a:r>
            <a:endParaRPr lang="en-US" altLang="en-US" sz="2000" b="1" dirty="0">
              <a:solidFill>
                <a:srgbClr val="6600FF"/>
              </a:solidFill>
              <a:latin typeface="Arial" panose="020B0604020202020204" pitchFamily="34" charset="0"/>
            </a:endParaRPr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00D27110-FC71-442F-A798-3E6E16B16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685800"/>
            <a:ext cx="71643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1090613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433513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776413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19313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765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337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909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948113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35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800">
                <a:latin typeface="Arial" panose="020B0604020202020204" pitchFamily="34" charset="0"/>
                <a:cs typeface="Times New Roman" panose="02020603050405020304" pitchFamily="18" charset="0"/>
              </a:rPr>
              <a:t>Pada peristiwa tumbukan </a:t>
            </a:r>
            <a:r>
              <a:rPr lang="en-US" altLang="en-US" sz="1800">
                <a:latin typeface="Arial" panose="020B06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bekerja gaya impuls</a:t>
            </a:r>
            <a:endParaRPr lang="en-US" altLang="en-US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0922" name="Group 26">
            <a:extLst>
              <a:ext uri="{FF2B5EF4-FFF2-40B4-BE49-F238E27FC236}">
                <a16:creationId xmlns:a16="http://schemas.microsoft.com/office/drawing/2014/main" id="{AA2B9B9E-F8EF-4E38-8EA5-53405FCFF483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1676400"/>
            <a:ext cx="3429000" cy="457200"/>
            <a:chOff x="2352" y="1200"/>
            <a:chExt cx="2160" cy="288"/>
          </a:xfrm>
        </p:grpSpPr>
        <p:sp>
          <p:nvSpPr>
            <p:cNvPr id="80901" name="Oval 5">
              <a:extLst>
                <a:ext uri="{FF2B5EF4-FFF2-40B4-BE49-F238E27FC236}">
                  <a16:creationId xmlns:a16="http://schemas.microsoft.com/office/drawing/2014/main" id="{A38EFFC1-8ECF-43BD-89F9-406964032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3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A</a:t>
              </a:r>
            </a:p>
          </p:txBody>
        </p:sp>
        <p:sp>
          <p:nvSpPr>
            <p:cNvPr id="80902" name="Oval 6">
              <a:extLst>
                <a:ext uri="{FF2B5EF4-FFF2-40B4-BE49-F238E27FC236}">
                  <a16:creationId xmlns:a16="http://schemas.microsoft.com/office/drawing/2014/main" id="{A8274C0E-0CE6-4511-A3F8-43CAC20AC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3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B</a:t>
              </a:r>
            </a:p>
          </p:txBody>
        </p:sp>
        <p:sp>
          <p:nvSpPr>
            <p:cNvPr id="80907" name="Line 11">
              <a:extLst>
                <a:ext uri="{FF2B5EF4-FFF2-40B4-BE49-F238E27FC236}">
                  <a16:creationId xmlns:a16="http://schemas.microsoft.com/office/drawing/2014/main" id="{DEA9E6A6-7335-4E5B-AFE3-486BFD676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2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8" name="Line 12">
              <a:extLst>
                <a:ext uri="{FF2B5EF4-FFF2-40B4-BE49-F238E27FC236}">
                  <a16:creationId xmlns:a16="http://schemas.microsoft.com/office/drawing/2014/main" id="{A7DBC73B-BBD3-47CF-A587-C956053AE4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5" y="1425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9" name="Text Box 13">
              <a:extLst>
                <a:ext uri="{FF2B5EF4-FFF2-40B4-BE49-F238E27FC236}">
                  <a16:creationId xmlns:a16="http://schemas.microsoft.com/office/drawing/2014/main" id="{96F6406B-392D-47C3-8C2F-4AC1E7C49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5" y="1201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>
                  <a:latin typeface="Arial" panose="020B0604020202020204" pitchFamily="34" charset="0"/>
                </a:rPr>
                <a:t>m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A</a:t>
              </a:r>
              <a:r>
                <a:rPr lang="en-US" altLang="en-US" sz="1600" b="1">
                  <a:latin typeface="Arial" panose="020B0604020202020204" pitchFamily="34" charset="0"/>
                </a:rPr>
                <a:t>v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A</a:t>
              </a:r>
            </a:p>
          </p:txBody>
        </p:sp>
        <p:sp>
          <p:nvSpPr>
            <p:cNvPr id="80910" name="Text Box 14">
              <a:extLst>
                <a:ext uri="{FF2B5EF4-FFF2-40B4-BE49-F238E27FC236}">
                  <a16:creationId xmlns:a16="http://schemas.microsoft.com/office/drawing/2014/main" id="{C592D7D6-9F9C-40E1-8FB8-5B9B10750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1200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>
                  <a:latin typeface="Arial" panose="020B0604020202020204" pitchFamily="34" charset="0"/>
                </a:rPr>
                <a:t>m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B</a:t>
              </a:r>
              <a:r>
                <a:rPr lang="en-US" altLang="en-US" sz="1600" b="1">
                  <a:latin typeface="Arial" panose="020B0604020202020204" pitchFamily="34" charset="0"/>
                </a:rPr>
                <a:t>v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80923" name="Group 27">
            <a:extLst>
              <a:ext uri="{FF2B5EF4-FFF2-40B4-BE49-F238E27FC236}">
                <a16:creationId xmlns:a16="http://schemas.microsoft.com/office/drawing/2014/main" id="{5323809C-19D4-4F14-A33B-4BA0C8C7D52A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2500313"/>
            <a:ext cx="457200" cy="228600"/>
            <a:chOff x="3312" y="1872"/>
            <a:chExt cx="288" cy="144"/>
          </a:xfrm>
        </p:grpSpPr>
        <p:sp>
          <p:nvSpPr>
            <p:cNvPr id="80911" name="Oval 15">
              <a:extLst>
                <a:ext uri="{FF2B5EF4-FFF2-40B4-BE49-F238E27FC236}">
                  <a16:creationId xmlns:a16="http://schemas.microsoft.com/office/drawing/2014/main" id="{573B6AE3-6B01-43C3-A8E8-1901163AA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A</a:t>
              </a:r>
            </a:p>
          </p:txBody>
        </p:sp>
        <p:sp>
          <p:nvSpPr>
            <p:cNvPr id="80912" name="Oval 16">
              <a:extLst>
                <a:ext uri="{FF2B5EF4-FFF2-40B4-BE49-F238E27FC236}">
                  <a16:creationId xmlns:a16="http://schemas.microsoft.com/office/drawing/2014/main" id="{A2579968-6098-4060-B9C1-86033D30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B</a:t>
              </a:r>
            </a:p>
          </p:txBody>
        </p:sp>
      </p:grpSp>
      <p:grpSp>
        <p:nvGrpSpPr>
          <p:cNvPr id="80927" name="Group 31">
            <a:extLst>
              <a:ext uri="{FF2B5EF4-FFF2-40B4-BE49-F238E27FC236}">
                <a16:creationId xmlns:a16="http://schemas.microsoft.com/office/drawing/2014/main" id="{457FF8AA-F47E-49F6-BA12-3D169FF8D80C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014663"/>
            <a:ext cx="3276600" cy="457200"/>
            <a:chOff x="2448" y="2352"/>
            <a:chExt cx="2064" cy="288"/>
          </a:xfrm>
        </p:grpSpPr>
        <p:sp>
          <p:nvSpPr>
            <p:cNvPr id="80913" name="Oval 17">
              <a:extLst>
                <a:ext uri="{FF2B5EF4-FFF2-40B4-BE49-F238E27FC236}">
                  <a16:creationId xmlns:a16="http://schemas.microsoft.com/office/drawing/2014/main" id="{E6C80FD5-3C76-434C-BE4C-5DF487AF0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A</a:t>
              </a:r>
            </a:p>
          </p:txBody>
        </p:sp>
        <p:sp>
          <p:nvSpPr>
            <p:cNvPr id="80914" name="Oval 18">
              <a:extLst>
                <a:ext uri="{FF2B5EF4-FFF2-40B4-BE49-F238E27FC236}">
                  <a16:creationId xmlns:a16="http://schemas.microsoft.com/office/drawing/2014/main" id="{103DD58B-3499-49EF-ACD2-3CF026DB4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b="1">
                  <a:latin typeface="Arial" panose="020B0604020202020204" pitchFamily="34" charset="0"/>
                </a:rPr>
                <a:t> B</a:t>
              </a:r>
            </a:p>
          </p:txBody>
        </p:sp>
        <p:sp>
          <p:nvSpPr>
            <p:cNvPr id="80915" name="Line 19">
              <a:extLst>
                <a:ext uri="{FF2B5EF4-FFF2-40B4-BE49-F238E27FC236}">
                  <a16:creationId xmlns:a16="http://schemas.microsoft.com/office/drawing/2014/main" id="{0F68C257-6060-425F-BB85-736988603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2574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6" name="Line 20">
              <a:extLst>
                <a:ext uri="{FF2B5EF4-FFF2-40B4-BE49-F238E27FC236}">
                  <a16:creationId xmlns:a16="http://schemas.microsoft.com/office/drawing/2014/main" id="{595A4CEF-98B3-443A-BAA1-1C73090A4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577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7" name="Text Box 21">
              <a:extLst>
                <a:ext uri="{FF2B5EF4-FFF2-40B4-BE49-F238E27FC236}">
                  <a16:creationId xmlns:a16="http://schemas.microsoft.com/office/drawing/2014/main" id="{B47B3065-DF69-49D7-815D-8EA6F2F7B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5" y="2353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>
                  <a:latin typeface="Arial" panose="020B0604020202020204" pitchFamily="34" charset="0"/>
                </a:rPr>
                <a:t>m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A</a:t>
              </a:r>
              <a:r>
                <a:rPr lang="en-US" altLang="en-US" sz="1600" b="1">
                  <a:latin typeface="Arial" panose="020B0604020202020204" pitchFamily="34" charset="0"/>
                </a:rPr>
                <a:t>v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A</a:t>
              </a:r>
              <a:r>
                <a:rPr lang="en-US" altLang="en-US" sz="1600" b="1" baseline="30000">
                  <a:latin typeface="Arial" panose="020B0604020202020204" pitchFamily="34" charset="0"/>
                </a:rPr>
                <a:t>I</a:t>
              </a:r>
            </a:p>
          </p:txBody>
        </p:sp>
        <p:sp>
          <p:nvSpPr>
            <p:cNvPr id="80918" name="Text Box 22">
              <a:extLst>
                <a:ext uri="{FF2B5EF4-FFF2-40B4-BE49-F238E27FC236}">
                  <a16:creationId xmlns:a16="http://schemas.microsoft.com/office/drawing/2014/main" id="{43A3E72C-F5C4-4E45-A368-4BEBC36BC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3" y="2352"/>
              <a:ext cx="4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b="1">
                  <a:latin typeface="Arial" panose="020B0604020202020204" pitchFamily="34" charset="0"/>
                </a:rPr>
                <a:t>m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B</a:t>
              </a:r>
              <a:r>
                <a:rPr lang="en-US" altLang="en-US" sz="1600" b="1">
                  <a:latin typeface="Arial" panose="020B0604020202020204" pitchFamily="34" charset="0"/>
                </a:rPr>
                <a:t>v</a:t>
              </a:r>
              <a:r>
                <a:rPr lang="en-US" altLang="en-US" sz="1600" b="1" baseline="-25000">
                  <a:latin typeface="Arial" panose="020B0604020202020204" pitchFamily="34" charset="0"/>
                </a:rPr>
                <a:t>B</a:t>
              </a:r>
              <a:r>
                <a:rPr lang="en-US" altLang="en-US" sz="1600" b="1" baseline="30000">
                  <a:latin typeface="Arial" panose="020B0604020202020204" pitchFamily="34" charset="0"/>
                </a:rPr>
                <a:t>I</a:t>
              </a:r>
            </a:p>
          </p:txBody>
        </p:sp>
      </p:grpSp>
      <p:sp>
        <p:nvSpPr>
          <p:cNvPr id="80919" name="Rectangle 23">
            <a:extLst>
              <a:ext uri="{FF2B5EF4-FFF2-40B4-BE49-F238E27FC236}">
                <a16:creationId xmlns:a16="http://schemas.microsoft.com/office/drawing/2014/main" id="{E250091B-702B-4B90-93C0-1482CCD2E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766888"/>
            <a:ext cx="2441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Sebelum tumbukan</a:t>
            </a:r>
          </a:p>
        </p:txBody>
      </p:sp>
      <p:sp>
        <p:nvSpPr>
          <p:cNvPr id="80920" name="Rectangle 24">
            <a:extLst>
              <a:ext uri="{FF2B5EF4-FFF2-40B4-BE49-F238E27FC236}">
                <a16:creationId xmlns:a16="http://schemas.microsoft.com/office/drawing/2014/main" id="{023366B2-7D7C-4928-A85F-44528280F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438400"/>
            <a:ext cx="2009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Saat tumbukan</a:t>
            </a:r>
          </a:p>
        </p:txBody>
      </p:sp>
      <p:sp>
        <p:nvSpPr>
          <p:cNvPr id="80921" name="Rectangle 25">
            <a:extLst>
              <a:ext uri="{FF2B5EF4-FFF2-40B4-BE49-F238E27FC236}">
                <a16:creationId xmlns:a16="http://schemas.microsoft.com/office/drawing/2014/main" id="{061F917F-E9A8-40FE-A3CA-2ACCCC6C3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138488"/>
            <a:ext cx="2314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Setelah tumbukan</a:t>
            </a:r>
          </a:p>
        </p:txBody>
      </p:sp>
      <p:sp>
        <p:nvSpPr>
          <p:cNvPr id="80924" name="AutoShape 28">
            <a:extLst>
              <a:ext uri="{FF2B5EF4-FFF2-40B4-BE49-F238E27FC236}">
                <a16:creationId xmlns:a16="http://schemas.microsoft.com/office/drawing/2014/main" id="{B1401752-A91B-4FB8-BF9A-9F6E5C6F7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8288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5" name="AutoShape 29">
            <a:extLst>
              <a:ext uri="{FF2B5EF4-FFF2-40B4-BE49-F238E27FC236}">
                <a16:creationId xmlns:a16="http://schemas.microsoft.com/office/drawing/2014/main" id="{DCFEB0EE-A9C7-45D7-913E-9CA0673D3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2004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6" name="AutoShape 30">
            <a:extLst>
              <a:ext uri="{FF2B5EF4-FFF2-40B4-BE49-F238E27FC236}">
                <a16:creationId xmlns:a16="http://schemas.microsoft.com/office/drawing/2014/main" id="{0BAE1696-CBAF-40CD-8DE1-D39A3DD49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146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8" name="Rectangle 32">
            <a:extLst>
              <a:ext uri="{FF2B5EF4-FFF2-40B4-BE49-F238E27FC236}">
                <a16:creationId xmlns:a16="http://schemas.microsoft.com/office/drawing/2014/main" id="{875A2F8C-F921-47EA-9EC5-82413750C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900488"/>
            <a:ext cx="3609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X"/>
            </a:pPr>
            <a:r>
              <a:rPr lang="en-US" altLang="en-US">
                <a:cs typeface="Times New Roman" panose="02020603050405020304" pitchFamily="18" charset="0"/>
              </a:rPr>
              <a:t>Momentum sebelum tumbukan</a:t>
            </a:r>
          </a:p>
        </p:txBody>
      </p:sp>
      <p:graphicFrame>
        <p:nvGraphicFramePr>
          <p:cNvPr id="80929" name="Object 33">
            <a:extLst>
              <a:ext uri="{FF2B5EF4-FFF2-40B4-BE49-F238E27FC236}">
                <a16:creationId xmlns:a16="http://schemas.microsoft.com/office/drawing/2014/main" id="{A15E83C0-5533-4EA2-AD38-B3A71E39F1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4270375"/>
          <a:ext cx="25908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8" name="Equation" r:id="rId3" imgW="1054080" imgH="215640" progId="Equation.3">
                  <p:embed/>
                </p:oleObj>
              </mc:Choice>
              <mc:Fallback>
                <p:oleObj name="Equation" r:id="rId3" imgW="1054080" imgH="21564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270375"/>
                        <a:ext cx="259080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30" name="Rectangle 34">
            <a:extLst>
              <a:ext uri="{FF2B5EF4-FFF2-40B4-BE49-F238E27FC236}">
                <a16:creationId xmlns:a16="http://schemas.microsoft.com/office/drawing/2014/main" id="{D448C0E5-1674-4910-80AA-9CFD9300A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043488"/>
            <a:ext cx="348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X"/>
            </a:pPr>
            <a:r>
              <a:rPr lang="en-US" altLang="en-US">
                <a:cs typeface="Times New Roman" panose="02020603050405020304" pitchFamily="18" charset="0"/>
              </a:rPr>
              <a:t>Momentum setelah tumbukan</a:t>
            </a:r>
          </a:p>
        </p:txBody>
      </p:sp>
      <p:graphicFrame>
        <p:nvGraphicFramePr>
          <p:cNvPr id="80931" name="Object 35">
            <a:extLst>
              <a:ext uri="{FF2B5EF4-FFF2-40B4-BE49-F238E27FC236}">
                <a16:creationId xmlns:a16="http://schemas.microsoft.com/office/drawing/2014/main" id="{92216F3D-A048-44CE-B020-3E4AD48C2F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7063" y="5445125"/>
          <a:ext cx="2809875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9" name="Equation" r:id="rId5" imgW="1143000" imgH="241200" progId="Equation.3">
                  <p:embed/>
                </p:oleObj>
              </mc:Choice>
              <mc:Fallback>
                <p:oleObj name="Equation" r:id="rId5" imgW="1143000" imgH="241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5445125"/>
                        <a:ext cx="2809875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>
            <a:extLst>
              <a:ext uri="{FF2B5EF4-FFF2-40B4-BE49-F238E27FC236}">
                <a16:creationId xmlns:a16="http://schemas.microsoft.com/office/drawing/2014/main" id="{DE085302-615A-4D1C-830F-025C26368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42888"/>
            <a:ext cx="746760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8925" indent="-288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40000"/>
              </a:spcBef>
              <a:buFont typeface="Wingdings" panose="05000000000000000000" pitchFamily="2" charset="2"/>
              <a:buChar char="X"/>
            </a:pPr>
            <a:r>
              <a:rPr lang="en-US" altLang="en-US">
                <a:cs typeface="Times New Roman" panose="02020603050405020304" pitchFamily="18" charset="0"/>
              </a:rPr>
              <a:t>Hukum kekekalan momentum saat benda bertumbukan</a:t>
            </a:r>
          </a:p>
          <a:p>
            <a:pPr algn="just">
              <a:lnSpc>
                <a:spcPct val="120000"/>
              </a:lnSpc>
              <a:spcBef>
                <a:spcPct val="40000"/>
              </a:spcBef>
              <a:buFont typeface="Wingdings" panose="05000000000000000000" pitchFamily="2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	Jumlah momentum sebelum tumbukan sama dengan jumlah momentum setelah tumbukan</a:t>
            </a:r>
          </a:p>
        </p:txBody>
      </p:sp>
      <p:graphicFrame>
        <p:nvGraphicFramePr>
          <p:cNvPr id="81925" name="Object 5">
            <a:extLst>
              <a:ext uri="{FF2B5EF4-FFF2-40B4-BE49-F238E27FC236}">
                <a16:creationId xmlns:a16="http://schemas.microsoft.com/office/drawing/2014/main" id="{123ED378-EEAB-454F-B0C6-E7A0C6A440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38650" y="1741488"/>
          <a:ext cx="11239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9" name="Equation" r:id="rId3" imgW="419040" imgH="203040" progId="Equation.3">
                  <p:embed/>
                </p:oleObj>
              </mc:Choice>
              <mc:Fallback>
                <p:oleObj name="Equation" r:id="rId3" imgW="41904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650" y="1741488"/>
                        <a:ext cx="1123950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6" name="Object 6">
            <a:extLst>
              <a:ext uri="{FF2B5EF4-FFF2-40B4-BE49-F238E27FC236}">
                <a16:creationId xmlns:a16="http://schemas.microsoft.com/office/drawing/2014/main" id="{8C222D81-AE48-42CF-B029-AC47E462AB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532063"/>
          <a:ext cx="41910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0" name="Equation" r:id="rId5" imgW="1752480" imgH="215640" progId="Equation.3">
                  <p:embed/>
                </p:oleObj>
              </mc:Choice>
              <mc:Fallback>
                <p:oleObj name="Equation" r:id="rId5" imgW="175248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532063"/>
                        <a:ext cx="41910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7" name="Object 7">
            <a:extLst>
              <a:ext uri="{FF2B5EF4-FFF2-40B4-BE49-F238E27FC236}">
                <a16:creationId xmlns:a16="http://schemas.microsoft.com/office/drawing/2014/main" id="{5CE8DEDB-43F8-4B40-A6BE-1BBFC78B1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1163" y="3446463"/>
          <a:ext cx="407035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1" name="Equation" r:id="rId7" imgW="1701720" imgH="215640" progId="Equation.3">
                  <p:embed/>
                </p:oleObj>
              </mc:Choice>
              <mc:Fallback>
                <p:oleObj name="Equation" r:id="rId7" imgW="170172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163" y="3446463"/>
                        <a:ext cx="407035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8" name="Rectangle 8">
            <a:extLst>
              <a:ext uri="{FF2B5EF4-FFF2-40B4-BE49-F238E27FC236}">
                <a16:creationId xmlns:a16="http://schemas.microsoft.com/office/drawing/2014/main" id="{6B0B4C98-DD8F-46E4-9420-6F978E08F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4545013"/>
            <a:ext cx="4902200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9300"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35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A	</a:t>
            </a:r>
            <a:r>
              <a:rPr lang="en-US" altLang="en-US">
                <a:cs typeface="Times New Roman" panose="02020603050405020304" pitchFamily="18" charset="0"/>
              </a:rPr>
              <a:t>=   kecepatan bola A sebelum tumbukan</a:t>
            </a:r>
          </a:p>
          <a:p>
            <a:pPr>
              <a:lnSpc>
                <a:spcPct val="130000"/>
              </a:lnSpc>
            </a:pP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B	</a:t>
            </a:r>
            <a:r>
              <a:rPr lang="en-US" altLang="en-US">
                <a:cs typeface="Times New Roman" panose="02020603050405020304" pitchFamily="18" charset="0"/>
              </a:rPr>
              <a:t>=   kecepatan bola B sebelum tumbukan</a:t>
            </a:r>
            <a:br>
              <a:rPr lang="en-US" altLang="en-US">
                <a:cs typeface="Times New Roman" panose="02020603050405020304" pitchFamily="18" charset="0"/>
              </a:rPr>
            </a:b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A’	</a:t>
            </a:r>
            <a:r>
              <a:rPr lang="en-US" altLang="en-US">
                <a:cs typeface="Times New Roman" panose="02020603050405020304" pitchFamily="18" charset="0"/>
              </a:rPr>
              <a:t>=   kecepatan bola A setelah tumbukan</a:t>
            </a:r>
          </a:p>
          <a:p>
            <a:pPr>
              <a:lnSpc>
                <a:spcPct val="130000"/>
              </a:lnSpc>
            </a:pP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B’	</a:t>
            </a:r>
            <a:r>
              <a:rPr lang="en-US" altLang="en-US">
                <a:cs typeface="Times New Roman" panose="02020603050405020304" pitchFamily="18" charset="0"/>
              </a:rPr>
              <a:t>=   kecepatan bola B setelah tumbukan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81929" name="Text Box 9">
            <a:extLst>
              <a:ext uri="{FF2B5EF4-FFF2-40B4-BE49-F238E27FC236}">
                <a16:creationId xmlns:a16="http://schemas.microsoft.com/office/drawing/2014/main" id="{D414DA4C-F0D3-430E-AD5C-D4757DE09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533775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atau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>
            <a:extLst>
              <a:ext uri="{FF2B5EF4-FFF2-40B4-BE49-F238E27FC236}">
                <a16:creationId xmlns:a16="http://schemas.microsoft.com/office/drawing/2014/main" id="{55707C49-0AD6-49D0-B597-376BBB7F4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4775"/>
            <a:ext cx="71643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Char char="Ø"/>
            </a:pPr>
            <a:r>
              <a:rPr lang="en-US" altLang="en-US" sz="1800" b="1">
                <a:solidFill>
                  <a:srgbClr val="CC009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Jenis-jenis tumbukan</a:t>
            </a:r>
            <a:endParaRPr lang="en-US" altLang="en-US" sz="1800" b="1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96B0ADEE-0972-4E64-BBED-34D3638F7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47688"/>
            <a:ext cx="41148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0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Tumbukan Lenting Sempurna</a:t>
            </a:r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Tumbukan Lenting sebagian</a:t>
            </a:r>
          </a:p>
          <a:p>
            <a:pPr algn="just" eaLnBrk="1" hangingPunct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>
                <a:cs typeface="Times New Roman" panose="02020603050405020304" pitchFamily="18" charset="0"/>
              </a:rPr>
              <a:t>Tumbukan Tidak Lenting</a:t>
            </a:r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E9ABD6EA-D68F-4384-9817-A4CB0CA60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90688"/>
            <a:ext cx="3752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b="1">
                <a:solidFill>
                  <a:srgbClr val="CC0000"/>
                </a:solidFill>
                <a:cs typeface="Times New Roman" panose="02020603050405020304" pitchFamily="18" charset="0"/>
              </a:rPr>
              <a:t>Tumbukan Lenting Sempurna</a:t>
            </a:r>
          </a:p>
        </p:txBody>
      </p:sp>
      <p:sp>
        <p:nvSpPr>
          <p:cNvPr id="82951" name="Rectangle 7">
            <a:extLst>
              <a:ext uri="{FF2B5EF4-FFF2-40B4-BE49-F238E27FC236}">
                <a16:creationId xmlns:a16="http://schemas.microsoft.com/office/drawing/2014/main" id="{371B4FA4-4C01-4BEC-8C89-A442DA270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2133600"/>
            <a:ext cx="434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eriod"/>
            </a:pP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Berlaku hukum kekekalan momentum</a:t>
            </a:r>
          </a:p>
        </p:txBody>
      </p:sp>
      <p:graphicFrame>
        <p:nvGraphicFramePr>
          <p:cNvPr id="82952" name="Object 8">
            <a:extLst>
              <a:ext uri="{FF2B5EF4-FFF2-40B4-BE49-F238E27FC236}">
                <a16:creationId xmlns:a16="http://schemas.microsoft.com/office/drawing/2014/main" id="{732FE59F-8635-4236-96DE-79EFABDDBB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2503488"/>
          <a:ext cx="41910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6" name="Equation" r:id="rId3" imgW="1752480" imgH="215640" progId="Equation.3">
                  <p:embed/>
                </p:oleObj>
              </mc:Choice>
              <mc:Fallback>
                <p:oleObj name="Equation" r:id="rId3" imgW="1752480" imgH="215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503488"/>
                        <a:ext cx="41910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Object 9">
            <a:extLst>
              <a:ext uri="{FF2B5EF4-FFF2-40B4-BE49-F238E27FC236}">
                <a16:creationId xmlns:a16="http://schemas.microsoft.com/office/drawing/2014/main" id="{AEE69585-9FA3-48B5-9A94-B52815A37C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9238" y="3105150"/>
          <a:ext cx="40703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7" name="Equation" r:id="rId5" imgW="1701720" imgH="215640" progId="Equation.3">
                  <p:embed/>
                </p:oleObj>
              </mc:Choice>
              <mc:Fallback>
                <p:oleObj name="Equation" r:id="rId5" imgW="1701720" imgH="215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3105150"/>
                        <a:ext cx="407035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4" name="Rectangle 10">
            <a:extLst>
              <a:ext uri="{FF2B5EF4-FFF2-40B4-BE49-F238E27FC236}">
                <a16:creationId xmlns:a16="http://schemas.microsoft.com/office/drawing/2014/main" id="{C6960EDA-4D6A-4D20-A51F-E3B4B5557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73380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eriod" startAt="2"/>
            </a:pP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Berlaku hukum kekekalan energi</a:t>
            </a:r>
          </a:p>
        </p:txBody>
      </p:sp>
      <p:sp>
        <p:nvSpPr>
          <p:cNvPr id="82955" name="Text Box 11">
            <a:extLst>
              <a:ext uri="{FF2B5EF4-FFF2-40B4-BE49-F238E27FC236}">
                <a16:creationId xmlns:a16="http://schemas.microsoft.com/office/drawing/2014/main" id="{B2001BA6-36DF-4CB7-8A01-B61538B47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31432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(*)</a:t>
            </a:r>
          </a:p>
        </p:txBody>
      </p:sp>
      <p:graphicFrame>
        <p:nvGraphicFramePr>
          <p:cNvPr id="82957" name="Object 13">
            <a:extLst>
              <a:ext uri="{FF2B5EF4-FFF2-40B4-BE49-F238E27FC236}">
                <a16:creationId xmlns:a16="http://schemas.microsoft.com/office/drawing/2014/main" id="{523C065C-88C6-4699-91CD-F6C00165F5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4065588"/>
          <a:ext cx="56308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8" name="Equation" r:id="rId7" imgW="2514600" imgH="241200" progId="Equation.3">
                  <p:embed/>
                </p:oleObj>
              </mc:Choice>
              <mc:Fallback>
                <p:oleObj name="Equation" r:id="rId7" imgW="2514600" imgH="241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065588"/>
                        <a:ext cx="56308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8" name="Object 14">
            <a:extLst>
              <a:ext uri="{FF2B5EF4-FFF2-40B4-BE49-F238E27FC236}">
                <a16:creationId xmlns:a16="http://schemas.microsoft.com/office/drawing/2014/main" id="{369C63A2-81E3-4310-9FEB-816A2C4A51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5975" y="5524500"/>
          <a:ext cx="44196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9" name="Equation" r:id="rId9" imgW="2031840" imgH="241200" progId="Equation.3">
                  <p:embed/>
                </p:oleObj>
              </mc:Choice>
              <mc:Fallback>
                <p:oleObj name="Equation" r:id="rId9" imgW="203184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5524500"/>
                        <a:ext cx="44196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9" name="Object 15">
            <a:extLst>
              <a:ext uri="{FF2B5EF4-FFF2-40B4-BE49-F238E27FC236}">
                <a16:creationId xmlns:a16="http://schemas.microsoft.com/office/drawing/2014/main" id="{ED582208-93CA-4B2A-865E-D5C845B8D5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5488" y="4786313"/>
          <a:ext cx="44672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0" name="Equation" r:id="rId11" imgW="1981080" imgH="241200" progId="Equation.3">
                  <p:embed/>
                </p:oleObj>
              </mc:Choice>
              <mc:Fallback>
                <p:oleObj name="Equation" r:id="rId11" imgW="198108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4786313"/>
                        <a:ext cx="446722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60" name="Text Box 16">
            <a:extLst>
              <a:ext uri="{FF2B5EF4-FFF2-40B4-BE49-F238E27FC236}">
                <a16:creationId xmlns:a16="http://schemas.microsoft.com/office/drawing/2014/main" id="{F8E73348-E4E9-4B23-B152-1C309856D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5591175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(**)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>
            <a:extLst>
              <a:ext uri="{FF2B5EF4-FFF2-40B4-BE49-F238E27FC236}">
                <a16:creationId xmlns:a16="http://schemas.microsoft.com/office/drawing/2014/main" id="{40ECB17B-9F6E-49E6-80B5-C1175AF6C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315913"/>
            <a:ext cx="804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cs typeface="Times New Roman" panose="02020603050405020304" pitchFamily="18" charset="0"/>
              </a:rPr>
              <a:t>Jika V</a:t>
            </a:r>
            <a:r>
              <a:rPr lang="en-US" altLang="en-US" baseline="-25000">
                <a:cs typeface="Times New Roman" panose="02020603050405020304" pitchFamily="18" charset="0"/>
              </a:rPr>
              <a:t>A 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 </a:t>
            </a:r>
            <a:r>
              <a:rPr lang="en-US" altLang="en-US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A</a:t>
            </a:r>
            <a:r>
              <a:rPr lang="en-US" altLang="en-US">
                <a:cs typeface="Times New Roman" panose="02020603050405020304" pitchFamily="18" charset="0"/>
              </a:rPr>
              <a:t>’ dan V</a:t>
            </a:r>
            <a:r>
              <a:rPr lang="en-US" altLang="en-US" baseline="-25000">
                <a:cs typeface="Times New Roman" panose="02020603050405020304" pitchFamily="18" charset="0"/>
              </a:rPr>
              <a:t>B 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 </a:t>
            </a:r>
            <a:r>
              <a:rPr lang="en-US" altLang="en-US">
                <a:cs typeface="Times New Roman" panose="02020603050405020304" pitchFamily="18" charset="0"/>
              </a:rPr>
              <a:t>V</a:t>
            </a:r>
            <a:r>
              <a:rPr lang="en-US" altLang="en-US" baseline="-25000">
                <a:cs typeface="Times New Roman" panose="02020603050405020304" pitchFamily="18" charset="0"/>
              </a:rPr>
              <a:t>B</a:t>
            </a:r>
            <a:r>
              <a:rPr lang="en-US" altLang="en-US">
                <a:cs typeface="Times New Roman" panose="02020603050405020304" pitchFamily="18" charset="0"/>
              </a:rPr>
              <a:t>’, persamaan (**) dibagi persamaan (*) didapat :</a:t>
            </a:r>
          </a:p>
        </p:txBody>
      </p:sp>
      <p:graphicFrame>
        <p:nvGraphicFramePr>
          <p:cNvPr id="83972" name="Object 4">
            <a:extLst>
              <a:ext uri="{FF2B5EF4-FFF2-40B4-BE49-F238E27FC236}">
                <a16:creationId xmlns:a16="http://schemas.microsoft.com/office/drawing/2014/main" id="{6B82DBBF-952D-4BE3-A19C-11B183DD40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838200"/>
          <a:ext cx="2565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2" name="Equation" r:id="rId3" imgW="1015920" imgH="215640" progId="Equation.3">
                  <p:embed/>
                </p:oleObj>
              </mc:Choice>
              <mc:Fallback>
                <p:oleObj name="Equation" r:id="rId3" imgW="101592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838200"/>
                        <a:ext cx="25654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3" name="Object 5">
            <a:extLst>
              <a:ext uri="{FF2B5EF4-FFF2-40B4-BE49-F238E27FC236}">
                <a16:creationId xmlns:a16="http://schemas.microsoft.com/office/drawing/2014/main" id="{642FCA76-786B-46A8-8AFF-E0D76FB840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8700" y="825500"/>
          <a:ext cx="330358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3" name="Equation" r:id="rId5" imgW="1307880" imgH="215640" progId="Equation.3">
                  <p:embed/>
                </p:oleObj>
              </mc:Choice>
              <mc:Fallback>
                <p:oleObj name="Equation" r:id="rId5" imgW="130788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825500"/>
                        <a:ext cx="3303588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Text Box 6">
            <a:extLst>
              <a:ext uri="{FF2B5EF4-FFF2-40B4-BE49-F238E27FC236}">
                <a16:creationId xmlns:a16="http://schemas.microsoft.com/office/drawing/2014/main" id="{C3C60C38-3912-48BC-8424-09A10CEEA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004888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atau</a:t>
            </a:r>
          </a:p>
        </p:txBody>
      </p:sp>
      <p:sp>
        <p:nvSpPr>
          <p:cNvPr id="83975" name="Text Box 7">
            <a:extLst>
              <a:ext uri="{FF2B5EF4-FFF2-40B4-BE49-F238E27FC236}">
                <a16:creationId xmlns:a16="http://schemas.microsoft.com/office/drawing/2014/main" id="{8BCF08D9-47C5-4659-A0F5-1797B3EFA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78486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9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en-US" b="1"/>
              <a:t>Artinya</a:t>
            </a:r>
            <a:r>
              <a:rPr lang="en-US" altLang="en-US"/>
              <a:t>	: 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en-US" altLang="en-US"/>
              <a:t>Kecepatan relatif kedua benda sebelum tumbukan sama dengan kecepatan relatif kedua benda setelah tumbukan dengan arah yang berlawanan.</a:t>
            </a:r>
          </a:p>
        </p:txBody>
      </p:sp>
      <p:grpSp>
        <p:nvGrpSpPr>
          <p:cNvPr id="83979" name="Group 11">
            <a:extLst>
              <a:ext uri="{FF2B5EF4-FFF2-40B4-BE49-F238E27FC236}">
                <a16:creationId xmlns:a16="http://schemas.microsoft.com/office/drawing/2014/main" id="{C19BC355-DD0F-473F-A4FD-8F4B57DD6EE1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3816350"/>
            <a:ext cx="7848600" cy="1822450"/>
            <a:chOff x="480" y="2404"/>
            <a:chExt cx="4944" cy="1148"/>
          </a:xfrm>
        </p:grpSpPr>
        <p:sp>
          <p:nvSpPr>
            <p:cNvPr id="83976" name="Text Box 8">
              <a:extLst>
                <a:ext uri="{FF2B5EF4-FFF2-40B4-BE49-F238E27FC236}">
                  <a16:creationId xmlns:a16="http://schemas.microsoft.com/office/drawing/2014/main" id="{8634EF4D-414E-45B1-989D-018DAEDDE9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04"/>
              <a:ext cx="4944" cy="1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spcBef>
                  <a:spcPct val="20000"/>
                </a:spcBef>
              </a:pPr>
              <a:r>
                <a:rPr lang="en-US" altLang="en-US" b="1">
                  <a:latin typeface="Arial" panose="020B0604020202020204" pitchFamily="34" charset="0"/>
                </a:rPr>
                <a:t>Catatan	</a:t>
              </a:r>
              <a:r>
                <a:rPr lang="en-US" altLang="en-US">
                  <a:latin typeface="Arial" panose="020B0604020202020204" pitchFamily="34" charset="0"/>
                </a:rPr>
                <a:t>: </a:t>
              </a:r>
            </a:p>
            <a:p>
              <a:pPr algn="just">
                <a:lnSpc>
                  <a:spcPct val="110000"/>
                </a:lnSpc>
                <a:spcBef>
                  <a:spcPct val="20000"/>
                </a:spcBef>
              </a:pPr>
              <a:r>
                <a:rPr lang="en-US" altLang="en-US">
                  <a:latin typeface="Arial" panose="020B0604020202020204" pitchFamily="34" charset="0"/>
                </a:rPr>
                <a:t>Koefisien restitusi</a:t>
              </a:r>
            </a:p>
            <a:p>
              <a:pPr algn="just">
                <a:lnSpc>
                  <a:spcPct val="110000"/>
                </a:lnSpc>
                <a:spcBef>
                  <a:spcPct val="20000"/>
                </a:spcBef>
              </a:pPr>
              <a:endParaRPr lang="en-US" altLang="en-US">
                <a:latin typeface="Arial" panose="020B0604020202020204" pitchFamily="34" charset="0"/>
              </a:endParaRPr>
            </a:p>
            <a:p>
              <a:pPr algn="just">
                <a:lnSpc>
                  <a:spcPct val="110000"/>
                </a:lnSpc>
                <a:spcBef>
                  <a:spcPct val="20000"/>
                </a:spcBef>
              </a:pPr>
              <a:endParaRPr lang="en-US" altLang="en-US">
                <a:latin typeface="Arial" panose="020B0604020202020204" pitchFamily="34" charset="0"/>
              </a:endParaRPr>
            </a:p>
            <a:p>
              <a:pPr algn="just">
                <a:lnSpc>
                  <a:spcPct val="110000"/>
                </a:lnSpc>
                <a:spcBef>
                  <a:spcPct val="20000"/>
                </a:spcBef>
              </a:pPr>
              <a:r>
                <a:rPr lang="en-US" altLang="en-US">
                  <a:latin typeface="Arial" panose="020B0604020202020204" pitchFamily="34" charset="0"/>
                </a:rPr>
                <a:t>Untuk tumbukan elastis sempurna</a:t>
              </a:r>
            </a:p>
          </p:txBody>
        </p:sp>
        <p:graphicFrame>
          <p:nvGraphicFramePr>
            <p:cNvPr id="83977" name="Object 9">
              <a:extLst>
                <a:ext uri="{FF2B5EF4-FFF2-40B4-BE49-F238E27FC236}">
                  <a16:creationId xmlns:a16="http://schemas.microsoft.com/office/drawing/2014/main" id="{1E3753B2-2ADD-452B-814B-A093E7B1748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08" y="2444"/>
            <a:ext cx="1116" cy="6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94" name="Equation" r:id="rId7" imgW="799920" imgH="431640" progId="Equation.3">
                    <p:embed/>
                  </p:oleObj>
                </mc:Choice>
                <mc:Fallback>
                  <p:oleObj name="Equation" r:id="rId7" imgW="799920" imgH="43164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8" y="2444"/>
                          <a:ext cx="1116" cy="602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hlink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978" name="Object 10">
              <a:extLst>
                <a:ext uri="{FF2B5EF4-FFF2-40B4-BE49-F238E27FC236}">
                  <a16:creationId xmlns:a16="http://schemas.microsoft.com/office/drawing/2014/main" id="{08A17281-3233-48CA-BD51-56836404B4A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28" y="3300"/>
            <a:ext cx="443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95" name="Equation" r:id="rId9" imgW="317160" imgH="177480" progId="Equation.3">
                    <p:embed/>
                  </p:oleObj>
                </mc:Choice>
                <mc:Fallback>
                  <p:oleObj name="Equation" r:id="rId9" imgW="317160" imgH="17748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3300"/>
                          <a:ext cx="443" cy="248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hlink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>
            <a:extLst>
              <a:ext uri="{FF2B5EF4-FFF2-40B4-BE49-F238E27FC236}">
                <a16:creationId xmlns:a16="http://schemas.microsoft.com/office/drawing/2014/main" id="{D06A1A09-01A6-438C-8A2C-DB3615ED3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38200"/>
            <a:ext cx="71643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6075" indent="-346075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803275" indent="-284163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6175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492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492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492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10000"/>
              </a:spcBef>
              <a:buClr>
                <a:srgbClr val="CC0099"/>
              </a:buClr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FF00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Hal-hal Khusus	: </a:t>
            </a:r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AE1E3074-66F5-408B-BC70-AACBABB73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66888"/>
            <a:ext cx="26876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1">
                <a:cs typeface="Times New Roman" panose="02020603050405020304" pitchFamily="18" charset="0"/>
              </a:rPr>
              <a:t>Jika m</a:t>
            </a:r>
            <a:r>
              <a:rPr lang="en-US" altLang="en-US" b="1" baseline="-25000">
                <a:cs typeface="Times New Roman" panose="02020603050405020304" pitchFamily="18" charset="0"/>
              </a:rPr>
              <a:t>A</a:t>
            </a:r>
            <a:r>
              <a:rPr lang="en-US" altLang="en-US" b="1">
                <a:cs typeface="Times New Roman" panose="02020603050405020304" pitchFamily="18" charset="0"/>
              </a:rPr>
              <a:t> =m</a:t>
            </a:r>
            <a:r>
              <a:rPr lang="en-US" altLang="en-US" b="1" baseline="-25000">
                <a:cs typeface="Times New Roman" panose="02020603050405020304" pitchFamily="18" charset="0"/>
              </a:rPr>
              <a:t>B </a:t>
            </a:r>
            <a:r>
              <a:rPr lang="en-US" altLang="en-US" b="1">
                <a:cs typeface="Times New Roman" panose="02020603050405020304" pitchFamily="18" charset="0"/>
              </a:rPr>
              <a:t>maka  :</a:t>
            </a:r>
            <a:endParaRPr lang="en-US" altLang="en-US" b="1" baseline="-25000">
              <a:cs typeface="Times New Roman" panose="02020603050405020304" pitchFamily="18" charset="0"/>
            </a:endParaRPr>
          </a:p>
        </p:txBody>
      </p:sp>
      <p:grpSp>
        <p:nvGrpSpPr>
          <p:cNvPr id="84999" name="Group 7">
            <a:extLst>
              <a:ext uri="{FF2B5EF4-FFF2-40B4-BE49-F238E27FC236}">
                <a16:creationId xmlns:a16="http://schemas.microsoft.com/office/drawing/2014/main" id="{8F28BCC2-2769-4278-84A5-D088EA86029C}"/>
              </a:ext>
            </a:extLst>
          </p:cNvPr>
          <p:cNvGrpSpPr>
            <a:grpSpLocks/>
          </p:cNvGrpSpPr>
          <p:nvPr/>
        </p:nvGrpSpPr>
        <p:grpSpPr bwMode="auto">
          <a:xfrm>
            <a:off x="3292475" y="1704975"/>
            <a:ext cx="1112838" cy="939800"/>
            <a:chOff x="2064" y="1056"/>
            <a:chExt cx="701" cy="592"/>
          </a:xfrm>
        </p:grpSpPr>
        <p:graphicFrame>
          <p:nvGraphicFramePr>
            <p:cNvPr id="84997" name="Object 5">
              <a:extLst>
                <a:ext uri="{FF2B5EF4-FFF2-40B4-BE49-F238E27FC236}">
                  <a16:creationId xmlns:a16="http://schemas.microsoft.com/office/drawing/2014/main" id="{07EBB5A7-2435-4E26-A61B-6A6C40AB26F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64" y="1056"/>
            <a:ext cx="68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1" name="Equation" r:id="rId3" imgW="482400" imgH="215640" progId="Equation.3">
                    <p:embed/>
                  </p:oleObj>
                </mc:Choice>
                <mc:Fallback>
                  <p:oleObj name="Equation" r:id="rId3" imgW="482400" imgH="21564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1056"/>
                          <a:ext cx="68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998" name="Object 6">
              <a:extLst>
                <a:ext uri="{FF2B5EF4-FFF2-40B4-BE49-F238E27FC236}">
                  <a16:creationId xmlns:a16="http://schemas.microsoft.com/office/drawing/2014/main" id="{16D9A708-57E7-4185-AD33-B8912166784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85" y="1344"/>
            <a:ext cx="68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2" name="Equation" r:id="rId5" imgW="482400" imgH="215640" progId="Equation.3">
                    <p:embed/>
                  </p:oleObj>
                </mc:Choice>
                <mc:Fallback>
                  <p:oleObj name="Equation" r:id="rId5" imgW="482400" imgH="21564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5" y="1344"/>
                          <a:ext cx="68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5000" name="Rectangle 8">
            <a:extLst>
              <a:ext uri="{FF2B5EF4-FFF2-40B4-BE49-F238E27FC236}">
                <a16:creationId xmlns:a16="http://schemas.microsoft.com/office/drawing/2014/main" id="{09E5ADA4-9F9C-4678-892E-2B768658E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90800"/>
            <a:ext cx="75438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en-US" sz="1600">
                <a:latin typeface="Arial" panose="020B0604020202020204" pitchFamily="34" charset="0"/>
                <a:cs typeface="Times New Roman" panose="02020603050405020304" pitchFamily="18" charset="0"/>
              </a:rPr>
              <a:t>Apabila benda B sebelum tumbukan dalam keadaan berhenti, maka dengan massa yang tetap sama, setelah tumbukan, benda yang tadinya bergerak (benda A) menjadi berhenti, sedangkan benda B yang tadinya diam menjadi bergerak dengan kecepatan V</a:t>
            </a:r>
            <a:r>
              <a:rPr lang="en-US" altLang="en-US" sz="1600" baseline="-25000">
                <a:latin typeface="Arial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1600">
                <a:latin typeface="Arial" panose="020B0604020202020204" pitchFamily="34" charset="0"/>
                <a:cs typeface="Times New Roman" panose="02020603050405020304" pitchFamily="18" charset="0"/>
              </a:rPr>
              <a:t>’ yang sama dengan kecepatan benda A (kecepatan V</a:t>
            </a:r>
            <a:r>
              <a:rPr lang="en-US" altLang="en-US" sz="1600" baseline="-25000">
                <a:latin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sz="1600">
                <a:latin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5001" name="Rectangle 9">
            <a:extLst>
              <a:ext uri="{FF2B5EF4-FFF2-40B4-BE49-F238E27FC236}">
                <a16:creationId xmlns:a16="http://schemas.microsoft.com/office/drawing/2014/main" id="{2532EEC8-0285-482D-8583-5A869EB80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886200"/>
            <a:ext cx="4251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1">
                <a:cs typeface="Times New Roman" panose="02020603050405020304" pitchFamily="18" charset="0"/>
              </a:rPr>
              <a:t>Jika massa m</a:t>
            </a:r>
            <a:r>
              <a:rPr lang="en-US" altLang="en-US" b="1" baseline="-25000">
                <a:cs typeface="Times New Roman" panose="02020603050405020304" pitchFamily="18" charset="0"/>
              </a:rPr>
              <a:t>B </a:t>
            </a:r>
            <a:r>
              <a:rPr lang="en-US" altLang="en-US" b="1">
                <a:cs typeface="Times New Roman" panose="02020603050405020304" pitchFamily="18" charset="0"/>
              </a:rPr>
              <a:t> (m</a:t>
            </a:r>
            <a:r>
              <a:rPr lang="en-US" altLang="en-US" b="1" baseline="-25000">
                <a:cs typeface="Times New Roman" panose="02020603050405020304" pitchFamily="18" charset="0"/>
              </a:rPr>
              <a:t>B</a:t>
            </a:r>
            <a:r>
              <a:rPr lang="en-US" altLang="en-US" b="1">
                <a:cs typeface="Times New Roman" panose="02020603050405020304" pitchFamily="18" charset="0"/>
              </a:rPr>
              <a:t> &gt;&gt; m</a:t>
            </a:r>
            <a:r>
              <a:rPr lang="en-US" altLang="en-US" b="1" baseline="-25000">
                <a:cs typeface="Times New Roman" panose="02020603050405020304" pitchFamily="18" charset="0"/>
              </a:rPr>
              <a:t>A</a:t>
            </a:r>
            <a:r>
              <a:rPr lang="en-US" altLang="en-US" b="1">
                <a:cs typeface="Times New Roman" panose="02020603050405020304" pitchFamily="18" charset="0"/>
              </a:rPr>
              <a:t>) maka  :</a:t>
            </a:r>
          </a:p>
        </p:txBody>
      </p:sp>
      <p:grpSp>
        <p:nvGrpSpPr>
          <p:cNvPr id="85011" name="Group 19">
            <a:extLst>
              <a:ext uri="{FF2B5EF4-FFF2-40B4-BE49-F238E27FC236}">
                <a16:creationId xmlns:a16="http://schemas.microsoft.com/office/drawing/2014/main" id="{3E64DE34-A533-4009-96C9-45244CBF9D19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275138"/>
            <a:ext cx="3810000" cy="525462"/>
            <a:chOff x="864" y="2670"/>
            <a:chExt cx="2400" cy="331"/>
          </a:xfrm>
        </p:grpSpPr>
        <p:graphicFrame>
          <p:nvGraphicFramePr>
            <p:cNvPr id="85004" name="Object 12">
              <a:extLst>
                <a:ext uri="{FF2B5EF4-FFF2-40B4-BE49-F238E27FC236}">
                  <a16:creationId xmlns:a16="http://schemas.microsoft.com/office/drawing/2014/main" id="{F45FB1F4-FDEF-4620-908B-E698E60A78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64" y="2670"/>
            <a:ext cx="805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3" name="Equation" r:id="rId7" imgW="571320" imgH="215640" progId="Equation.3">
                    <p:embed/>
                  </p:oleObj>
                </mc:Choice>
                <mc:Fallback>
                  <p:oleObj name="Equation" r:id="rId7" imgW="571320" imgH="21564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670"/>
                          <a:ext cx="805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05" name="Object 13">
              <a:extLst>
                <a:ext uri="{FF2B5EF4-FFF2-40B4-BE49-F238E27FC236}">
                  <a16:creationId xmlns:a16="http://schemas.microsoft.com/office/drawing/2014/main" id="{1B6F7BB3-689C-4CAC-BDEE-7E8EFEA7D5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55" y="2697"/>
            <a:ext cx="609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4" name="Equation" r:id="rId9" imgW="431640" imgH="215640" progId="Equation.3">
                    <p:embed/>
                  </p:oleObj>
                </mc:Choice>
                <mc:Fallback>
                  <p:oleObj name="Equation" r:id="rId9" imgW="431640" imgH="21564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5" y="2697"/>
                          <a:ext cx="609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006" name="Text Box 14">
              <a:extLst>
                <a:ext uri="{FF2B5EF4-FFF2-40B4-BE49-F238E27FC236}">
                  <a16:creationId xmlns:a16="http://schemas.microsoft.com/office/drawing/2014/main" id="{25C55EFB-347C-4CD0-A2E7-FD2FFCA11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745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>
                  <a:latin typeface="Arial" panose="020B0604020202020204" pitchFamily="34" charset="0"/>
                </a:rPr>
                <a:t>dan</a:t>
              </a:r>
            </a:p>
          </p:txBody>
        </p:sp>
      </p:grpSp>
      <p:sp>
        <p:nvSpPr>
          <p:cNvPr id="85007" name="Rectangle 15">
            <a:extLst>
              <a:ext uri="{FF2B5EF4-FFF2-40B4-BE49-F238E27FC236}">
                <a16:creationId xmlns:a16="http://schemas.microsoft.com/office/drawing/2014/main" id="{B42A912D-594D-4E93-A04A-29740E858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043488"/>
            <a:ext cx="2905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1">
                <a:cs typeface="Times New Roman" panose="02020603050405020304" pitchFamily="18" charset="0"/>
              </a:rPr>
              <a:t>Jika m</a:t>
            </a:r>
            <a:r>
              <a:rPr lang="en-US" altLang="en-US" b="1" baseline="-25000">
                <a:cs typeface="Times New Roman" panose="02020603050405020304" pitchFamily="18" charset="0"/>
              </a:rPr>
              <a:t>B</a:t>
            </a:r>
            <a:r>
              <a:rPr lang="en-US" altLang="en-US" b="1">
                <a:cs typeface="Times New Roman" panose="02020603050405020304" pitchFamily="18" charset="0"/>
              </a:rPr>
              <a:t> &lt;&lt; m</a:t>
            </a:r>
            <a:r>
              <a:rPr lang="en-US" altLang="en-US" b="1" baseline="-25000">
                <a:cs typeface="Times New Roman" panose="02020603050405020304" pitchFamily="18" charset="0"/>
              </a:rPr>
              <a:t>A</a:t>
            </a:r>
            <a:r>
              <a:rPr lang="en-US" altLang="en-US" b="1">
                <a:cs typeface="Times New Roman" panose="02020603050405020304" pitchFamily="18" charset="0"/>
              </a:rPr>
              <a:t> maka  :</a:t>
            </a:r>
          </a:p>
        </p:txBody>
      </p:sp>
      <p:grpSp>
        <p:nvGrpSpPr>
          <p:cNvPr id="85012" name="Group 20">
            <a:extLst>
              <a:ext uri="{FF2B5EF4-FFF2-40B4-BE49-F238E27FC236}">
                <a16:creationId xmlns:a16="http://schemas.microsoft.com/office/drawing/2014/main" id="{2867925B-EDF4-4FB0-B058-4926670368D4}"/>
              </a:ext>
            </a:extLst>
          </p:cNvPr>
          <p:cNvGrpSpPr>
            <a:grpSpLocks/>
          </p:cNvGrpSpPr>
          <p:nvPr/>
        </p:nvGrpSpPr>
        <p:grpSpPr bwMode="auto">
          <a:xfrm>
            <a:off x="1471613" y="5494338"/>
            <a:ext cx="3852862" cy="525462"/>
            <a:chOff x="927" y="3413"/>
            <a:chExt cx="2427" cy="331"/>
          </a:xfrm>
        </p:grpSpPr>
        <p:graphicFrame>
          <p:nvGraphicFramePr>
            <p:cNvPr id="85008" name="Object 16">
              <a:extLst>
                <a:ext uri="{FF2B5EF4-FFF2-40B4-BE49-F238E27FC236}">
                  <a16:creationId xmlns:a16="http://schemas.microsoft.com/office/drawing/2014/main" id="{C90C3A13-89BF-41EB-AAFB-91FC73DDAC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27" y="3413"/>
            <a:ext cx="679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5" name="Equation" r:id="rId11" imgW="482400" imgH="215640" progId="Equation.3">
                    <p:embed/>
                  </p:oleObj>
                </mc:Choice>
                <mc:Fallback>
                  <p:oleObj name="Equation" r:id="rId11" imgW="482400" imgH="21564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7" y="3413"/>
                          <a:ext cx="679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09" name="Object 17">
              <a:extLst>
                <a:ext uri="{FF2B5EF4-FFF2-40B4-BE49-F238E27FC236}">
                  <a16:creationId xmlns:a16="http://schemas.microsoft.com/office/drawing/2014/main" id="{E22A4CA5-9317-4D0F-81E0-1D25C0FBF7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66" y="3440"/>
            <a:ext cx="78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6" name="Equation" r:id="rId13" imgW="558720" imgH="215640" progId="Equation.3">
                    <p:embed/>
                  </p:oleObj>
                </mc:Choice>
                <mc:Fallback>
                  <p:oleObj name="Equation" r:id="rId13" imgW="558720" imgH="215640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6" y="3440"/>
                          <a:ext cx="78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010" name="Text Box 18">
              <a:extLst>
                <a:ext uri="{FF2B5EF4-FFF2-40B4-BE49-F238E27FC236}">
                  <a16:creationId xmlns:a16="http://schemas.microsoft.com/office/drawing/2014/main" id="{72BB0894-F8C0-4ED9-AB87-56C4C4A5E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3488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>
                  <a:latin typeface="Arial" panose="020B0604020202020204" pitchFamily="34" charset="0"/>
                </a:rPr>
                <a:t>dan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FE58E365-14DD-49D9-8C88-C2F0B0C63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"/>
            <a:ext cx="365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 startAt="2"/>
            </a:pPr>
            <a:r>
              <a:rPr lang="en-US" altLang="en-US" b="1">
                <a:solidFill>
                  <a:srgbClr val="CC0000"/>
                </a:solidFill>
                <a:cs typeface="Times New Roman" panose="02020603050405020304" pitchFamily="18" charset="0"/>
              </a:rPr>
              <a:t>Tumbukan Lenting Sebagian</a:t>
            </a:r>
          </a:p>
        </p:txBody>
      </p:sp>
      <p:graphicFrame>
        <p:nvGraphicFramePr>
          <p:cNvPr id="86019" name="Object 3">
            <a:extLst>
              <a:ext uri="{FF2B5EF4-FFF2-40B4-BE49-F238E27FC236}">
                <a16:creationId xmlns:a16="http://schemas.microsoft.com/office/drawing/2014/main" id="{20532E50-DFB8-46FD-BD5F-5CD23201A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655638"/>
          <a:ext cx="41910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4" name="Equation" r:id="rId3" imgW="1752480" imgH="215640" progId="Equation.3">
                  <p:embed/>
                </p:oleObj>
              </mc:Choice>
              <mc:Fallback>
                <p:oleObj name="Equation" r:id="rId3" imgW="175248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655638"/>
                        <a:ext cx="41910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0" name="Rectangle 4">
            <a:extLst>
              <a:ext uri="{FF2B5EF4-FFF2-40B4-BE49-F238E27FC236}">
                <a16:creationId xmlns:a16="http://schemas.microsoft.com/office/drawing/2014/main" id="{4475EBC1-CFD9-40F5-A75C-661A32596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423863"/>
            <a:ext cx="4349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eriod"/>
            </a:pPr>
            <a:r>
              <a:rPr lang="en-US" altLang="en-US">
                <a:cs typeface="Times New Roman" panose="02020603050405020304" pitchFamily="18" charset="0"/>
              </a:rPr>
              <a:t>Berlaku hukum kekekalan momentum</a:t>
            </a:r>
          </a:p>
        </p:txBody>
      </p:sp>
      <p:graphicFrame>
        <p:nvGraphicFramePr>
          <p:cNvPr id="86021" name="Object 5">
            <a:extLst>
              <a:ext uri="{FF2B5EF4-FFF2-40B4-BE49-F238E27FC236}">
                <a16:creationId xmlns:a16="http://schemas.microsoft.com/office/drawing/2014/main" id="{8F92B488-3017-486E-86B5-290A2319B1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204913"/>
          <a:ext cx="1143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5" name="Equation" r:id="rId5" imgW="533160" imgH="177480" progId="Equation.3">
                  <p:embed/>
                </p:oleObj>
              </mc:Choice>
              <mc:Fallback>
                <p:oleObj name="Equation" r:id="rId5" imgW="53316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04913"/>
                        <a:ext cx="1143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3" name="Rectangle 7">
            <a:extLst>
              <a:ext uri="{FF2B5EF4-FFF2-40B4-BE49-F238E27FC236}">
                <a16:creationId xmlns:a16="http://schemas.microsoft.com/office/drawing/2014/main" id="{78C06B65-2571-4CA7-94E4-12D6CB8C7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676400"/>
            <a:ext cx="446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lphaLcPeriod" startAt="2"/>
            </a:pPr>
            <a:r>
              <a:rPr lang="en-US" altLang="en-US">
                <a:cs typeface="Times New Roman" panose="02020603050405020304" pitchFamily="18" charset="0"/>
              </a:rPr>
              <a:t>Tidak Berlaku hukum kekekalan energi</a:t>
            </a:r>
          </a:p>
        </p:txBody>
      </p:sp>
      <p:graphicFrame>
        <p:nvGraphicFramePr>
          <p:cNvPr id="86024" name="Object 8">
            <a:extLst>
              <a:ext uri="{FF2B5EF4-FFF2-40B4-BE49-F238E27FC236}">
                <a16:creationId xmlns:a16="http://schemas.microsoft.com/office/drawing/2014/main" id="{2299FAC2-DE7E-446E-8EE5-5DF5823694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2875" y="2119313"/>
          <a:ext cx="63595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6" name="Equation" r:id="rId7" imgW="3060360" imgH="253800" progId="Equation.3">
                  <p:embed/>
                </p:oleObj>
              </mc:Choice>
              <mc:Fallback>
                <p:oleObj name="Equation" r:id="rId7" imgW="3060360" imgH="253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2119313"/>
                        <a:ext cx="635952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5" name="Rectangle 9">
            <a:extLst>
              <a:ext uri="{FF2B5EF4-FFF2-40B4-BE49-F238E27FC236}">
                <a16:creationId xmlns:a16="http://schemas.microsoft.com/office/drawing/2014/main" id="{9C425D40-CE4C-46CC-B8EF-92EBB6CCD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67000"/>
            <a:ext cx="323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 startAt="3"/>
            </a:pPr>
            <a:r>
              <a:rPr lang="en-US" altLang="en-US" b="1">
                <a:solidFill>
                  <a:srgbClr val="CC0000"/>
                </a:solidFill>
                <a:cs typeface="Times New Roman" panose="02020603050405020304" pitchFamily="18" charset="0"/>
              </a:rPr>
              <a:t>Tumbukan Tidak Lenting</a:t>
            </a:r>
          </a:p>
        </p:txBody>
      </p:sp>
      <p:sp>
        <p:nvSpPr>
          <p:cNvPr id="86026" name="Rectangle 10">
            <a:extLst>
              <a:ext uri="{FF2B5EF4-FFF2-40B4-BE49-F238E27FC236}">
                <a16:creationId xmlns:a16="http://schemas.microsoft.com/office/drawing/2014/main" id="{EBDD00EB-CEC1-4725-A252-EB7D9885D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7543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AutoNum type="alphaLcPeriod"/>
            </a:pPr>
            <a:r>
              <a:rPr lang="en-US" altLang="en-US" sz="1600">
                <a:cs typeface="Times New Roman" panose="02020603050405020304" pitchFamily="18" charset="0"/>
              </a:rPr>
              <a:t>Berlaku hukum kekekalan momentum, tapi tidak berlaku hukum kekekalan energi </a:t>
            </a:r>
          </a:p>
        </p:txBody>
      </p:sp>
      <p:graphicFrame>
        <p:nvGraphicFramePr>
          <p:cNvPr id="86027" name="Object 11">
            <a:extLst>
              <a:ext uri="{FF2B5EF4-FFF2-40B4-BE49-F238E27FC236}">
                <a16:creationId xmlns:a16="http://schemas.microsoft.com/office/drawing/2014/main" id="{A3975654-878F-4C01-81F6-91102EC977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3581400"/>
          <a:ext cx="149542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7" name="Equation" r:id="rId9" imgW="812520" imgH="431640" progId="Equation.3">
                  <p:embed/>
                </p:oleObj>
              </mc:Choice>
              <mc:Fallback>
                <p:oleObj name="Equation" r:id="rId9" imgW="812520" imgH="4316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581400"/>
                        <a:ext cx="1495425" cy="793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8" name="Object 12">
            <a:extLst>
              <a:ext uri="{FF2B5EF4-FFF2-40B4-BE49-F238E27FC236}">
                <a16:creationId xmlns:a16="http://schemas.microsoft.com/office/drawing/2014/main" id="{D23CEDA6-A6DD-4C1C-AA33-F6791ACE28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5963" y="3733800"/>
          <a:ext cx="11636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8" name="Equation" r:id="rId11" imgW="520560" imgH="215640" progId="Equation.3">
                  <p:embed/>
                </p:oleObj>
              </mc:Choice>
              <mc:Fallback>
                <p:oleObj name="Equation" r:id="rId11" imgW="520560" imgH="2156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3733800"/>
                        <a:ext cx="1163637" cy="482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9" name="AutoShape 13">
            <a:extLst>
              <a:ext uri="{FF2B5EF4-FFF2-40B4-BE49-F238E27FC236}">
                <a16:creationId xmlns:a16="http://schemas.microsoft.com/office/drawing/2014/main" id="{634F92B4-537E-41E0-95E3-DBA2BE10BE6C}"/>
              </a:ext>
            </a:extLst>
          </p:cNvPr>
          <p:cNvSpPr>
            <a:spLocks/>
          </p:cNvSpPr>
          <p:nvPr/>
        </p:nvSpPr>
        <p:spPr bwMode="auto">
          <a:xfrm>
            <a:off x="5762625" y="3352800"/>
            <a:ext cx="2511425" cy="1071563"/>
          </a:xfrm>
          <a:prstGeom prst="callout2">
            <a:avLst>
              <a:gd name="adj1" fmla="val 10667"/>
              <a:gd name="adj2" fmla="val -3032"/>
              <a:gd name="adj3" fmla="val 10667"/>
              <a:gd name="adj4" fmla="val -35208"/>
              <a:gd name="adj5" fmla="val 45778"/>
              <a:gd name="adj6" fmla="val -5335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1600">
                <a:latin typeface="Arial" panose="020B0604020202020204" pitchFamily="34" charset="0"/>
              </a:rPr>
              <a:t>Kecepatan akhir kedua benda sama dan searah.</a:t>
            </a:r>
          </a:p>
          <a:p>
            <a:pPr algn="just"/>
            <a:r>
              <a:rPr lang="en-US" altLang="en-US" sz="1600">
                <a:latin typeface="Arial" panose="020B0604020202020204" pitchFamily="34" charset="0"/>
              </a:rPr>
              <a:t>Kedua benda bergabung (menempel)</a:t>
            </a:r>
          </a:p>
        </p:txBody>
      </p:sp>
      <p:graphicFrame>
        <p:nvGraphicFramePr>
          <p:cNvPr id="86032" name="Object 16">
            <a:extLst>
              <a:ext uri="{FF2B5EF4-FFF2-40B4-BE49-F238E27FC236}">
                <a16:creationId xmlns:a16="http://schemas.microsoft.com/office/drawing/2014/main" id="{5E2272D6-85BF-4E8B-A289-9565DA1584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4410075"/>
          <a:ext cx="34909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9" name="Equation" r:id="rId13" imgW="1612800" imgH="215640" progId="Equation.3">
                  <p:embed/>
                </p:oleObj>
              </mc:Choice>
              <mc:Fallback>
                <p:oleObj name="Equation" r:id="rId13" imgW="161280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410075"/>
                        <a:ext cx="349091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3" name="Rectangle 17">
            <a:extLst>
              <a:ext uri="{FF2B5EF4-FFF2-40B4-BE49-F238E27FC236}">
                <a16:creationId xmlns:a16="http://schemas.microsoft.com/office/drawing/2014/main" id="{ADC9EE89-7415-4D38-A28D-E8B395B46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876800"/>
            <a:ext cx="3711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i="1">
                <a:latin typeface="Arial" panose="020B0604020202020204" pitchFamily="34" charset="0"/>
              </a:rPr>
              <a:t>V</a:t>
            </a:r>
            <a:r>
              <a:rPr lang="en-US" altLang="en-US" sz="1600">
                <a:latin typeface="Arial" panose="020B0604020202020204" pitchFamily="34" charset="0"/>
              </a:rPr>
              <a:t> = Kecepatan gabungan kedua benda</a:t>
            </a:r>
          </a:p>
        </p:txBody>
      </p:sp>
      <p:sp>
        <p:nvSpPr>
          <p:cNvPr id="86034" name="Rectangle 18">
            <a:extLst>
              <a:ext uri="{FF2B5EF4-FFF2-40B4-BE49-F238E27FC236}">
                <a16:creationId xmlns:a16="http://schemas.microsoft.com/office/drawing/2014/main" id="{05371FC7-A950-42ED-AAE4-6A65C0483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319713"/>
            <a:ext cx="3484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latin typeface="Arial" panose="020B0604020202020204" pitchFamily="34" charset="0"/>
              </a:rPr>
              <a:t>Besar energi kinetik yang hilang  :</a:t>
            </a:r>
          </a:p>
        </p:txBody>
      </p:sp>
      <p:graphicFrame>
        <p:nvGraphicFramePr>
          <p:cNvPr id="86036" name="Object 20">
            <a:extLst>
              <a:ext uri="{FF2B5EF4-FFF2-40B4-BE49-F238E27FC236}">
                <a16:creationId xmlns:a16="http://schemas.microsoft.com/office/drawing/2014/main" id="{33093B0B-7117-4E84-A36B-F238DD3623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5632450"/>
          <a:ext cx="43434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0" name="Equation" r:id="rId15" imgW="2514600" imgH="241200" progId="Equation.3">
                  <p:embed/>
                </p:oleObj>
              </mc:Choice>
              <mc:Fallback>
                <p:oleObj name="Equation" r:id="rId15" imgW="2514600" imgH="241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632450"/>
                        <a:ext cx="4343400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37" name="Object 21">
            <a:extLst>
              <a:ext uri="{FF2B5EF4-FFF2-40B4-BE49-F238E27FC236}">
                <a16:creationId xmlns:a16="http://schemas.microsoft.com/office/drawing/2014/main" id="{FE8C6A48-199E-4192-BA28-0547A5019E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46963" y="5638800"/>
          <a:ext cx="108743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1" name="Equation" r:id="rId17" imgW="520560" imgH="215640" progId="Equation.3">
                  <p:embed/>
                </p:oleObj>
              </mc:Choice>
              <mc:Fallback>
                <p:oleObj name="Equation" r:id="rId17" imgW="520560" imgH="2156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6963" y="5638800"/>
                        <a:ext cx="1087437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8" name="Text Box 22">
            <a:extLst>
              <a:ext uri="{FF2B5EF4-FFF2-40B4-BE49-F238E27FC236}">
                <a16:creationId xmlns:a16="http://schemas.microsoft.com/office/drawing/2014/main" id="{E32E5735-3EAC-494B-A022-EA70FB978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7150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600">
                <a:latin typeface="Arial" panose="020B0604020202020204" pitchFamily="34" charset="0"/>
              </a:rPr>
              <a:t>dimana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1952</TotalTime>
  <Words>525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Verdana</vt:lpstr>
      <vt:lpstr>Times New Roman</vt:lpstr>
      <vt:lpstr>Wingdings</vt:lpstr>
      <vt:lpstr>Comic Sans MS</vt:lpstr>
      <vt:lpstr>Symbol</vt:lpstr>
      <vt:lpstr>Bookman Old Style</vt:lpstr>
      <vt:lpstr>Profile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Laboratorium Fisika Dasar Univ. Gunadarma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Kepala Lab</dc:creator>
  <cp:lastModifiedBy>user</cp:lastModifiedBy>
  <cp:revision>541</cp:revision>
  <dcterms:created xsi:type="dcterms:W3CDTF">2006-01-06T03:31:01Z</dcterms:created>
  <dcterms:modified xsi:type="dcterms:W3CDTF">2020-11-02T12:20:59Z</dcterms:modified>
</cp:coreProperties>
</file>