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activeX/activeX1.xml" ContentType="application/vnd.ms-office.activeX+xml"/>
  <Override PartName="/ppt/activeX/activeX1.bin" ContentType="application/vnd.ms-office.activeX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6" r:id="rId1"/>
    <p:sldMasterId id="2147483898" r:id="rId2"/>
  </p:sldMasterIdLst>
  <p:notesMasterIdLst>
    <p:notesMasterId r:id="rId30"/>
  </p:notesMasterIdLst>
  <p:sldIdLst>
    <p:sldId id="256" r:id="rId3"/>
    <p:sldId id="299" r:id="rId4"/>
    <p:sldId id="257" r:id="rId5"/>
    <p:sldId id="258" r:id="rId6"/>
    <p:sldId id="264" r:id="rId7"/>
    <p:sldId id="265" r:id="rId8"/>
    <p:sldId id="266" r:id="rId9"/>
    <p:sldId id="267" r:id="rId10"/>
    <p:sldId id="312" r:id="rId11"/>
    <p:sldId id="272" r:id="rId12"/>
    <p:sldId id="282" r:id="rId13"/>
    <p:sldId id="283" r:id="rId14"/>
    <p:sldId id="284" r:id="rId15"/>
    <p:sldId id="288" r:id="rId16"/>
    <p:sldId id="289" r:id="rId17"/>
    <p:sldId id="300" r:id="rId18"/>
    <p:sldId id="301" r:id="rId19"/>
    <p:sldId id="302" r:id="rId20"/>
    <p:sldId id="313" r:id="rId21"/>
    <p:sldId id="314" r:id="rId22"/>
    <p:sldId id="315" r:id="rId23"/>
    <p:sldId id="316" r:id="rId24"/>
    <p:sldId id="317" r:id="rId25"/>
    <p:sldId id="318" r:id="rId26"/>
    <p:sldId id="319" r:id="rId27"/>
    <p:sldId id="320" r:id="rId28"/>
    <p:sldId id="321" r:id="rId2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850" autoAdjust="0"/>
    <p:restoredTop sz="90929"/>
  </p:normalViewPr>
  <p:slideViewPr>
    <p:cSldViewPr>
      <p:cViewPr varScale="1">
        <p:scale>
          <a:sx n="72" d="100"/>
          <a:sy n="72" d="100"/>
        </p:scale>
        <p:origin x="2002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6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activeX1.xml><?xml version="1.0" encoding="utf-8"?>
<ax:ocx xmlns:ax="http://schemas.microsoft.com/office/2006/activeX" xmlns:r="http://schemas.openxmlformats.org/officeDocument/2006/relationships" ax:classid="{10FD7FEE-875F-11D6-83D2-525400E80BD5}" ax:persistence="persistStorage" r:id="rId1"/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image" Target="../media/image15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image" Target="../media/image17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image" Target="../media/image20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F65B4FE-BD57-479E-9385-B2F070F03ED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6FA49A0-F87E-4D24-A765-C85014D4D09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8DA5876A-DD6E-4744-83A5-5393EA1ACF67}" type="datetimeFigureOut">
              <a:rPr lang="en-US"/>
              <a:pPr>
                <a:defRPr/>
              </a:pPr>
              <a:t>10/30/2020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ACB40A16-3C64-4EB0-A04F-44BA68058B8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C68C0FA-802B-4012-AA68-D7836A894E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D44C81-906A-4E24-A18F-ED429E6E9BF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345315-ACF4-429D-A677-62862C4E6B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7EFE85B-E8E5-45D6-9EBA-D0BEA54C765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>
            <a:extLst>
              <a:ext uri="{FF2B5EF4-FFF2-40B4-BE49-F238E27FC236}">
                <a16:creationId xmlns:a16="http://schemas.microsoft.com/office/drawing/2014/main" id="{89572E93-3C66-4E96-AD56-457BF3C54CB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Notes Placeholder 2">
            <a:extLst>
              <a:ext uri="{FF2B5EF4-FFF2-40B4-BE49-F238E27FC236}">
                <a16:creationId xmlns:a16="http://schemas.microsoft.com/office/drawing/2014/main" id="{38A01683-C4C9-4B2B-B5F8-D3BB46816D6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/>
          </a:p>
        </p:txBody>
      </p:sp>
      <p:sp>
        <p:nvSpPr>
          <p:cNvPr id="44036" name="Slide Number Placeholder 3">
            <a:extLst>
              <a:ext uri="{FF2B5EF4-FFF2-40B4-BE49-F238E27FC236}">
                <a16:creationId xmlns:a16="http://schemas.microsoft.com/office/drawing/2014/main" id="{28424C25-DACA-4E0E-8B2F-4360AD2A29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6F8DB12-3B58-4344-B545-2DF1C8A72B74}" type="slidenum">
              <a:rPr lang="en-US" altLang="en-US" sz="1200"/>
              <a:pPr eaLnBrk="1" hangingPunct="1"/>
              <a:t>2</a:t>
            </a:fld>
            <a:endParaRPr lang="en-US" alt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557912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614482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94397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27727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0725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18179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64048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15751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67014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647584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636899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64519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" Target="../slides/slide3.xml"/><Relationship Id="rId18" Type="http://schemas.openxmlformats.org/officeDocument/2006/relationships/hyperlink" Target="Usaha%20dan%20Energi.exe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slide" Target="../slides/slide19.xml"/><Relationship Id="rId2" Type="http://schemas.openxmlformats.org/officeDocument/2006/relationships/slideLayout" Target="../slideLayouts/slideLayout2.xml"/><Relationship Id="rId16" Type="http://schemas.openxmlformats.org/officeDocument/2006/relationships/slide" Target="../slides/slide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chemeClr val="bg1"/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Arrow 16">
            <a:hlinkClick r:id="rId13" action="ppaction://hlinksldjump" highlightClick="1"/>
            <a:hlinkHover r:id="" action="ppaction://noaction" highlightClick="1"/>
            <a:extLst>
              <a:ext uri="{FF2B5EF4-FFF2-40B4-BE49-F238E27FC236}">
                <a16:creationId xmlns:a16="http://schemas.microsoft.com/office/drawing/2014/main" id="{EF503795-30A9-49DE-96B2-4DD1EADC704A}"/>
              </a:ext>
            </a:extLst>
          </p:cNvPr>
          <p:cNvSpPr/>
          <p:nvPr userDrawn="1"/>
        </p:nvSpPr>
        <p:spPr bwMode="auto">
          <a:xfrm>
            <a:off x="152400" y="1981200"/>
            <a:ext cx="1600200" cy="457200"/>
          </a:xfrm>
          <a:prstGeom prst="rightArrow">
            <a:avLst>
              <a:gd name="adj1" fmla="val 98889"/>
              <a:gd name="adj2" fmla="val 20000"/>
            </a:avLst>
          </a:prstGeom>
          <a:blipFill>
            <a:blip r:embed="rId14" cstate="print"/>
            <a:tile tx="0" ty="0" sx="100000" sy="100000" flip="none" algn="tl"/>
          </a:blip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>
            <a:outerShdw blurRad="317500" dir="8460000" sx="108000" sy="108000" algn="ctr" rotWithShape="0">
              <a:schemeClr val="tx1">
                <a:alpha val="59000"/>
              </a:schemeClr>
            </a:outerShdw>
          </a:effectLst>
        </p:spPr>
        <p:txBody>
          <a:bodyPr wrap="none" anchor="ctr"/>
          <a:lstStyle/>
          <a:p>
            <a:pPr algn="ctr">
              <a:spcBef>
                <a:spcPts val="600"/>
              </a:spcBef>
              <a:defRPr/>
            </a:pPr>
            <a:r>
              <a:rPr lang="en-US" sz="1200" b="1" dirty="0">
                <a:solidFill>
                  <a:schemeClr val="bg2"/>
                </a:solidFill>
                <a:latin typeface="Comic Sans MS" pitchFamily="66" charset="0"/>
                <a:cs typeface="+mn-cs"/>
              </a:rPr>
              <a:t>KOMPETENSI</a:t>
            </a:r>
          </a:p>
        </p:txBody>
      </p:sp>
      <p:pic>
        <p:nvPicPr>
          <p:cNvPr id="12291" name="Picture 11" descr="Logo PSB.png">
            <a:extLst>
              <a:ext uri="{FF2B5EF4-FFF2-40B4-BE49-F238E27FC236}">
                <a16:creationId xmlns:a16="http://schemas.microsoft.com/office/drawing/2014/main" id="{EB391F25-E401-4232-816C-539A1F28666C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68288"/>
            <a:ext cx="1676400" cy="874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ight Arrow 18">
            <a:hlinkClick r:id="rId16" action="ppaction://hlinksldjump" highlightClick="1"/>
            <a:hlinkHover r:id="" action="ppaction://noaction" highlightClick="1"/>
            <a:extLst>
              <a:ext uri="{FF2B5EF4-FFF2-40B4-BE49-F238E27FC236}">
                <a16:creationId xmlns:a16="http://schemas.microsoft.com/office/drawing/2014/main" id="{40EF8FB5-4AE0-455D-8B0C-4A509BABB81E}"/>
              </a:ext>
            </a:extLst>
          </p:cNvPr>
          <p:cNvSpPr/>
          <p:nvPr userDrawn="1"/>
        </p:nvSpPr>
        <p:spPr bwMode="auto">
          <a:xfrm>
            <a:off x="152400" y="1371600"/>
            <a:ext cx="1600200" cy="457200"/>
          </a:xfrm>
          <a:prstGeom prst="rightArrow">
            <a:avLst>
              <a:gd name="adj1" fmla="val 98889"/>
              <a:gd name="adj2" fmla="val 20000"/>
            </a:avLst>
          </a:prstGeom>
          <a:blipFill>
            <a:blip r:embed="rId14" cstate="print"/>
            <a:tile tx="0" ty="0" sx="100000" sy="100000" flip="none" algn="tl"/>
          </a:blip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>
            <a:outerShdw blurRad="317500" dir="8460000" sx="108000" sy="108000" algn="ctr" rotWithShape="0">
              <a:schemeClr val="tx1">
                <a:alpha val="59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id-ID" sz="1200" b="1" dirty="0">
                <a:solidFill>
                  <a:schemeClr val="bg2"/>
                </a:solidFill>
                <a:latin typeface="Comic Sans MS" pitchFamily="66" charset="0"/>
                <a:cs typeface="+mn-cs"/>
              </a:rPr>
              <a:t>BERANDA</a:t>
            </a:r>
            <a:endParaRPr lang="en-US" sz="1200" b="1" dirty="0">
              <a:solidFill>
                <a:schemeClr val="bg2"/>
              </a:solidFill>
              <a:latin typeface="Comic Sans MS" pitchFamily="66" charset="0"/>
              <a:cs typeface="+mn-cs"/>
            </a:endParaRPr>
          </a:p>
        </p:txBody>
      </p:sp>
      <p:sp>
        <p:nvSpPr>
          <p:cNvPr id="20" name="Right Arrow 19">
            <a:hlinkClick r:id="rId16" action="ppaction://hlinksldjump" highlightClick="1"/>
            <a:hlinkHover r:id="" action="ppaction://noaction" highlightClick="1"/>
            <a:extLst>
              <a:ext uri="{FF2B5EF4-FFF2-40B4-BE49-F238E27FC236}">
                <a16:creationId xmlns:a16="http://schemas.microsoft.com/office/drawing/2014/main" id="{FC81114B-54FD-4CBF-9F0C-74AA298F3513}"/>
              </a:ext>
            </a:extLst>
          </p:cNvPr>
          <p:cNvSpPr/>
          <p:nvPr userDrawn="1"/>
        </p:nvSpPr>
        <p:spPr bwMode="auto">
          <a:xfrm>
            <a:off x="152400" y="2590800"/>
            <a:ext cx="1600200" cy="457200"/>
          </a:xfrm>
          <a:prstGeom prst="rightArrow">
            <a:avLst>
              <a:gd name="adj1" fmla="val 98889"/>
              <a:gd name="adj2" fmla="val 20000"/>
            </a:avLst>
          </a:prstGeom>
          <a:blipFill>
            <a:blip r:embed="rId14" cstate="print"/>
            <a:tile tx="0" ty="0" sx="100000" sy="100000" flip="none" algn="tl"/>
          </a:blip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>
            <a:outerShdw blurRad="317500" dir="8460000" sx="108000" sy="108000" algn="ctr" rotWithShape="0">
              <a:schemeClr val="tx1">
                <a:alpha val="59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id-ID" sz="1200" b="1" dirty="0">
                <a:solidFill>
                  <a:schemeClr val="bg2"/>
                </a:solidFill>
                <a:latin typeface="Comic Sans MS" pitchFamily="66" charset="0"/>
                <a:cs typeface="+mn-cs"/>
              </a:rPr>
              <a:t>MATERI</a:t>
            </a:r>
            <a:endParaRPr lang="en-US" sz="1200" b="1" dirty="0">
              <a:solidFill>
                <a:schemeClr val="bg2"/>
              </a:solidFill>
              <a:latin typeface="Comic Sans MS" pitchFamily="66" charset="0"/>
              <a:cs typeface="+mn-cs"/>
            </a:endParaRPr>
          </a:p>
        </p:txBody>
      </p:sp>
      <p:sp>
        <p:nvSpPr>
          <p:cNvPr id="21" name="Right Arrow 20">
            <a:hlinkClick r:id="rId17" action="ppaction://hlinksldjump" highlightClick="1"/>
            <a:hlinkHover r:id="" action="ppaction://noaction" highlightClick="1"/>
            <a:extLst>
              <a:ext uri="{FF2B5EF4-FFF2-40B4-BE49-F238E27FC236}">
                <a16:creationId xmlns:a16="http://schemas.microsoft.com/office/drawing/2014/main" id="{3C23EA45-AD47-4AF3-93FA-FF61014195AF}"/>
              </a:ext>
            </a:extLst>
          </p:cNvPr>
          <p:cNvSpPr/>
          <p:nvPr userDrawn="1"/>
        </p:nvSpPr>
        <p:spPr bwMode="auto">
          <a:xfrm>
            <a:off x="152400" y="3200400"/>
            <a:ext cx="1600200" cy="457200"/>
          </a:xfrm>
          <a:prstGeom prst="rightArrow">
            <a:avLst>
              <a:gd name="adj1" fmla="val 98889"/>
              <a:gd name="adj2" fmla="val 20000"/>
            </a:avLst>
          </a:prstGeom>
          <a:blipFill>
            <a:blip r:embed="rId14" cstate="print"/>
            <a:tile tx="0" ty="0" sx="100000" sy="100000" flip="none" algn="tl"/>
          </a:blip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>
            <a:outerShdw blurRad="317500" dir="8460000" sx="108000" sy="108000" algn="ctr" rotWithShape="0">
              <a:schemeClr val="tx1">
                <a:alpha val="59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id-ID" sz="1200" b="1" dirty="0">
                <a:solidFill>
                  <a:schemeClr val="bg2"/>
                </a:solidFill>
                <a:latin typeface="Comic Sans MS" pitchFamily="66" charset="0"/>
                <a:cs typeface="+mn-cs"/>
              </a:rPr>
              <a:t>LATIHAN</a:t>
            </a:r>
            <a:endParaRPr lang="en-US" sz="1200" b="1" dirty="0">
              <a:solidFill>
                <a:schemeClr val="bg2"/>
              </a:solidFill>
              <a:latin typeface="Comic Sans MS" pitchFamily="66" charset="0"/>
              <a:cs typeface="+mn-cs"/>
            </a:endParaRPr>
          </a:p>
        </p:txBody>
      </p:sp>
      <p:sp>
        <p:nvSpPr>
          <p:cNvPr id="22" name="Right Arrow 21">
            <a:hlinkClick r:id="rId18" action="ppaction://program" highlightClick="1"/>
            <a:hlinkHover r:id="" action="ppaction://noaction" highlightClick="1"/>
            <a:extLst>
              <a:ext uri="{FF2B5EF4-FFF2-40B4-BE49-F238E27FC236}">
                <a16:creationId xmlns:a16="http://schemas.microsoft.com/office/drawing/2014/main" id="{BF7DAB15-D33E-4A22-B98F-55A9E06DD30F}"/>
              </a:ext>
            </a:extLst>
          </p:cNvPr>
          <p:cNvSpPr/>
          <p:nvPr userDrawn="1"/>
        </p:nvSpPr>
        <p:spPr bwMode="auto">
          <a:xfrm>
            <a:off x="152400" y="3810000"/>
            <a:ext cx="1600200" cy="457200"/>
          </a:xfrm>
          <a:prstGeom prst="rightArrow">
            <a:avLst>
              <a:gd name="adj1" fmla="val 98889"/>
              <a:gd name="adj2" fmla="val 20000"/>
            </a:avLst>
          </a:prstGeom>
          <a:blipFill>
            <a:blip r:embed="rId14" cstate="print"/>
            <a:tile tx="0" ty="0" sx="100000" sy="100000" flip="none" algn="tl"/>
          </a:blip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>
            <a:outerShdw blurRad="317500" dir="8460000" sx="108000" sy="108000" algn="ctr" rotWithShape="0">
              <a:schemeClr val="tx1">
                <a:alpha val="59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id-ID" sz="1200" b="1" dirty="0">
                <a:solidFill>
                  <a:schemeClr val="bg2"/>
                </a:solidFill>
                <a:latin typeface="Comic Sans MS" pitchFamily="66" charset="0"/>
                <a:cs typeface="+mn-cs"/>
              </a:rPr>
              <a:t>EVALUASI</a:t>
            </a:r>
            <a:endParaRPr lang="en-US" sz="1200" b="1" dirty="0">
              <a:solidFill>
                <a:schemeClr val="bg2"/>
              </a:solidFill>
              <a:latin typeface="Comic Sans MS" pitchFamily="66" charset="0"/>
              <a:cs typeface="+mn-cs"/>
            </a:endParaRPr>
          </a:p>
        </p:txBody>
      </p:sp>
      <p:sp>
        <p:nvSpPr>
          <p:cNvPr id="23" name="Right Arrow 22">
            <a:hlinkClick r:id="" action="ppaction://noaction" highlightClick="1"/>
            <a:hlinkHover r:id="" action="ppaction://noaction" highlightClick="1"/>
            <a:extLst>
              <a:ext uri="{FF2B5EF4-FFF2-40B4-BE49-F238E27FC236}">
                <a16:creationId xmlns:a16="http://schemas.microsoft.com/office/drawing/2014/main" id="{5BB9374C-079B-41D1-82E2-29926872DE7F}"/>
              </a:ext>
            </a:extLst>
          </p:cNvPr>
          <p:cNvSpPr/>
          <p:nvPr userDrawn="1"/>
        </p:nvSpPr>
        <p:spPr bwMode="auto">
          <a:xfrm>
            <a:off x="152400" y="5029200"/>
            <a:ext cx="1600200" cy="457200"/>
          </a:xfrm>
          <a:prstGeom prst="rightArrow">
            <a:avLst>
              <a:gd name="adj1" fmla="val 98889"/>
              <a:gd name="adj2" fmla="val 20000"/>
            </a:avLst>
          </a:prstGeom>
          <a:blipFill>
            <a:blip r:embed="rId14" cstate="print"/>
            <a:tile tx="0" ty="0" sx="100000" sy="100000" flip="none" algn="tl"/>
          </a:blip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>
            <a:outerShdw blurRad="317500" dir="8460000" sx="108000" sy="108000" algn="ctr" rotWithShape="0">
              <a:schemeClr val="tx1">
                <a:alpha val="59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id-ID" sz="1200" b="1" dirty="0">
                <a:solidFill>
                  <a:schemeClr val="bg2"/>
                </a:solidFill>
                <a:latin typeface="Comic Sans MS" pitchFamily="66" charset="0"/>
                <a:cs typeface="+mn-cs"/>
              </a:rPr>
              <a:t>PENYUSUN</a:t>
            </a:r>
            <a:endParaRPr lang="en-US" sz="1200" b="1" dirty="0">
              <a:solidFill>
                <a:schemeClr val="bg2"/>
              </a:solidFill>
              <a:latin typeface="Comic Sans MS" pitchFamily="66" charset="0"/>
              <a:cs typeface="+mn-cs"/>
            </a:endParaRPr>
          </a:p>
        </p:txBody>
      </p:sp>
      <p:sp>
        <p:nvSpPr>
          <p:cNvPr id="24" name="Right Arrow 23">
            <a:hlinkClick r:id="" action="ppaction://noaction" highlightClick="1"/>
            <a:hlinkHover r:id="" action="ppaction://noaction" highlightClick="1"/>
            <a:extLst>
              <a:ext uri="{FF2B5EF4-FFF2-40B4-BE49-F238E27FC236}">
                <a16:creationId xmlns:a16="http://schemas.microsoft.com/office/drawing/2014/main" id="{2F920D78-0015-418E-902C-568ED60629D9}"/>
              </a:ext>
            </a:extLst>
          </p:cNvPr>
          <p:cNvSpPr/>
          <p:nvPr userDrawn="1"/>
        </p:nvSpPr>
        <p:spPr bwMode="auto">
          <a:xfrm>
            <a:off x="152400" y="4419600"/>
            <a:ext cx="1600200" cy="457200"/>
          </a:xfrm>
          <a:prstGeom prst="rightArrow">
            <a:avLst>
              <a:gd name="adj1" fmla="val 98889"/>
              <a:gd name="adj2" fmla="val 20000"/>
            </a:avLst>
          </a:prstGeom>
          <a:blipFill>
            <a:blip r:embed="rId14" cstate="print"/>
            <a:tile tx="0" ty="0" sx="100000" sy="100000" flip="none" algn="tl"/>
          </a:blip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>
            <a:outerShdw blurRad="317500" dir="8460000" sx="108000" sy="108000" algn="ctr" rotWithShape="0">
              <a:schemeClr val="tx1">
                <a:alpha val="59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id-ID" sz="1200" b="1" dirty="0">
                <a:solidFill>
                  <a:schemeClr val="bg2"/>
                </a:solidFill>
                <a:latin typeface="Comic Sans MS" pitchFamily="66" charset="0"/>
                <a:cs typeface="+mn-cs"/>
              </a:rPr>
              <a:t>REFERENSI</a:t>
            </a:r>
            <a:endParaRPr lang="en-US" sz="1200" b="1" dirty="0">
              <a:solidFill>
                <a:schemeClr val="bg2"/>
              </a:solidFill>
              <a:latin typeface="Comic Sans MS" pitchFamily="66" charset="0"/>
              <a:cs typeface="+mn-cs"/>
            </a:endParaRPr>
          </a:p>
        </p:txBody>
      </p:sp>
      <p:sp>
        <p:nvSpPr>
          <p:cNvPr id="74778" name="AutoShape 26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3FBE6F0F-C821-4304-8BE8-499656894C5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696200" y="6324600"/>
            <a:ext cx="381000" cy="381000"/>
          </a:xfrm>
          <a:prstGeom prst="actionButtonBackPrevious">
            <a:avLst/>
          </a:prstGeom>
          <a:solidFill>
            <a:srgbClr val="0000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74779" name="AutoShape 27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0E5B9C37-12EE-4AF7-A3AF-9D682ED4BD6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10600" y="6324600"/>
            <a:ext cx="381000" cy="381000"/>
          </a:xfrm>
          <a:prstGeom prst="actionButtonForwardNext">
            <a:avLst/>
          </a:prstGeom>
          <a:solidFill>
            <a:srgbClr val="0000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74780" name="AutoShape 28">
            <a:hlinkClick r:id="rId16" action="ppaction://hlinksldjump" highlightClick="1"/>
            <a:extLst>
              <a:ext uri="{FF2B5EF4-FFF2-40B4-BE49-F238E27FC236}">
                <a16:creationId xmlns:a16="http://schemas.microsoft.com/office/drawing/2014/main" id="{5B15FB16-3C68-43D3-8355-F0460E2CF9C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153400" y="6324600"/>
            <a:ext cx="381000" cy="381000"/>
          </a:xfrm>
          <a:prstGeom prst="actionButtonHome">
            <a:avLst/>
          </a:prstGeom>
          <a:solidFill>
            <a:srgbClr val="0000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pic>
        <p:nvPicPr>
          <p:cNvPr id="12301" name="Picture 29">
            <a:hlinkClick r:id="" action="ppaction://hlinkshowjump?jump=endshow"/>
            <a:extLst>
              <a:ext uri="{FF2B5EF4-FFF2-40B4-BE49-F238E27FC236}">
                <a16:creationId xmlns:a16="http://schemas.microsoft.com/office/drawing/2014/main" id="{84B10885-6639-4610-B1B1-13070CA5BD3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9500" y="0"/>
            <a:ext cx="4445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899" r:id="rId1"/>
    <p:sldLayoutId id="2147483900" r:id="rId2"/>
    <p:sldLayoutId id="2147483901" r:id="rId3"/>
    <p:sldLayoutId id="2147483902" r:id="rId4"/>
    <p:sldLayoutId id="2147483903" r:id="rId5"/>
    <p:sldLayoutId id="2147483904" r:id="rId6"/>
    <p:sldLayoutId id="2147483905" r:id="rId7"/>
    <p:sldLayoutId id="2147483906" r:id="rId8"/>
    <p:sldLayoutId id="2147483907" r:id="rId9"/>
    <p:sldLayoutId id="2147483908" r:id="rId10"/>
    <p:sldLayoutId id="214748390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»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dk2" tx1="lt1" bg2="dk1" tx2="lt2" accent1="accent1" accent2="accent2" accent3="accent3" accent4="accent4" accent5="accent5" accent6="accent6" hlink="hlink" folHlink="folHlink"/>
  <p:sldLayoutIdLst>
    <p:sldLayoutId id="2147483910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»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9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0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1.png"/><Relationship Id="rId4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2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15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8.e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7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7" Type="http://schemas.openxmlformats.org/officeDocument/2006/relationships/image" Target="../media/image2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1.e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20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slide" Target="slide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" Target="slide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" Target="slide6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slide" Target="slide10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" Target="slide9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slide" Target="slide14.xml"/><Relationship Id="rId1" Type="http://schemas.openxmlformats.org/officeDocument/2006/relationships/slideLayout" Target="../slideLayouts/slideLayout7.xml"/><Relationship Id="rId4" Type="http://schemas.openxmlformats.org/officeDocument/2006/relationships/slide" Target="slide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" Target="slide1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4" descr="E:\FLASH\Gambar\GBRMEKANIKA02\PH_14_11_Q1.PNG">
            <a:extLst>
              <a:ext uri="{FF2B5EF4-FFF2-40B4-BE49-F238E27FC236}">
                <a16:creationId xmlns:a16="http://schemas.microsoft.com/office/drawing/2014/main" id="{95770861-2427-44B9-8F9F-8D8A71367D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70000" contrast="-60000"/>
          </a:blip>
          <a:srcRect/>
          <a:stretch>
            <a:fillRect/>
          </a:stretch>
        </p:blipFill>
        <p:spPr bwMode="auto">
          <a:xfrm>
            <a:off x="1828800" y="381000"/>
            <a:ext cx="5486400" cy="585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193800" dist="50800" dir="5400000" algn="ctr" rotWithShape="0">
              <a:srgbClr val="000000">
                <a:alpha val="43137"/>
              </a:srgbClr>
            </a:outerShdw>
          </a:effectLst>
        </p:spPr>
      </p:pic>
      <p:sp>
        <p:nvSpPr>
          <p:cNvPr id="22" name="TextBox 9">
            <a:extLst>
              <a:ext uri="{FF2B5EF4-FFF2-40B4-BE49-F238E27FC236}">
                <a16:creationId xmlns:a16="http://schemas.microsoft.com/office/drawing/2014/main" id="{C98DC912-2C57-4F01-B925-968857926C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5500" y="3657600"/>
            <a:ext cx="495300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6600" b="1" dirty="0">
                <a:ln w="381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erlin Sans FB Demi" pitchFamily="34" charset="0"/>
                <a:cs typeface="+mn-cs"/>
              </a:rPr>
              <a:t>KELAS X </a:t>
            </a:r>
            <a:endParaRPr lang="id-ID" sz="6600" b="1" dirty="0">
              <a:ln w="381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glow rad="101600">
                  <a:schemeClr val="accent3">
                    <a:satMod val="175000"/>
                    <a:alpha val="40000"/>
                  </a:schemeClr>
                </a:glow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Berlin Sans FB Demi" pitchFamily="34" charset="0"/>
              <a:cs typeface="+mn-cs"/>
            </a:endParaRPr>
          </a:p>
          <a:p>
            <a:pPr algn="ctr">
              <a:defRPr/>
            </a:pPr>
            <a:r>
              <a:rPr lang="en-US" sz="6600" b="1" dirty="0">
                <a:ln w="381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erlin Sans FB Demi" pitchFamily="34" charset="0"/>
                <a:cs typeface="+mn-cs"/>
              </a:rPr>
              <a:t>SEMESTER 1</a:t>
            </a:r>
          </a:p>
        </p:txBody>
      </p:sp>
      <p:sp>
        <p:nvSpPr>
          <p:cNvPr id="23" name="TextBox 9">
            <a:extLst>
              <a:ext uri="{FF2B5EF4-FFF2-40B4-BE49-F238E27FC236}">
                <a16:creationId xmlns:a16="http://schemas.microsoft.com/office/drawing/2014/main" id="{CD70E261-3C57-4872-9036-CBC3B02D3E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524000"/>
            <a:ext cx="7924800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6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  <a:cs typeface="+mn-cs"/>
              </a:rPr>
              <a:t>U</a:t>
            </a:r>
            <a:r>
              <a:rPr lang="id-ID" sz="6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  <a:cs typeface="+mn-cs"/>
              </a:rPr>
              <a:t>SAHA dan ENERGI</a:t>
            </a:r>
            <a:endParaRPr lang="en-US" sz="6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erlin Sans FB Demi" pitchFamily="34" charset="0"/>
              <a:cs typeface="+mn-cs"/>
            </a:endParaRPr>
          </a:p>
        </p:txBody>
      </p:sp>
    </p:spTree>
  </p:cSld>
  <p:clrMapOvr>
    <a:masterClrMapping/>
  </p:clrMapOvr>
  <p:transition advClick="0" advTm="2000"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5" descr="E:\FLASH\ANIMASI-FISIKA\USAHA-ENERGI\MOBIL-DEREK-BARANG.gif">
            <a:extLst>
              <a:ext uri="{FF2B5EF4-FFF2-40B4-BE49-F238E27FC236}">
                <a16:creationId xmlns:a16="http://schemas.microsoft.com/office/drawing/2014/main" id="{F0563078-66F5-407C-9D7E-2B6B4FE398C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2286000"/>
            <a:ext cx="54864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TextBox 31">
            <a:extLst>
              <a:ext uri="{FF2B5EF4-FFF2-40B4-BE49-F238E27FC236}">
                <a16:creationId xmlns:a16="http://schemas.microsoft.com/office/drawing/2014/main" id="{CEB68226-CC13-4F3B-8C08-8AD19B2855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1295400"/>
            <a:ext cx="5867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 err="1">
                <a:latin typeface="Comic Sans MS" panose="030F0702030302020204" pitchFamily="66" charset="0"/>
              </a:rPr>
              <a:t>Mengapa</a:t>
            </a:r>
            <a:r>
              <a:rPr lang="en-US" altLang="en-US" dirty="0">
                <a:latin typeface="Comic Sans MS" panose="030F0702030302020204" pitchFamily="66" charset="0"/>
              </a:rPr>
              <a:t>  </a:t>
            </a:r>
            <a:r>
              <a:rPr lang="en-US" altLang="en-US" dirty="0" err="1">
                <a:latin typeface="Comic Sans MS" panose="030F0702030302020204" pitchFamily="66" charset="0"/>
              </a:rPr>
              <a:t>mobil</a:t>
            </a:r>
            <a:r>
              <a:rPr lang="en-US" altLang="en-US" dirty="0">
                <a:latin typeface="Comic Sans MS" panose="030F0702030302020204" pitchFamily="66" charset="0"/>
              </a:rPr>
              <a:t> jeep </a:t>
            </a:r>
            <a:r>
              <a:rPr lang="en-US" altLang="en-US" dirty="0" err="1">
                <a:latin typeface="Comic Sans MS" panose="030F0702030302020204" pitchFamily="66" charset="0"/>
              </a:rPr>
              <a:t>ini</a:t>
            </a:r>
            <a:r>
              <a:rPr lang="en-US" altLang="en-US" dirty="0">
                <a:latin typeface="Comic Sans MS" panose="030F0702030302020204" pitchFamily="66" charset="0"/>
              </a:rPr>
              <a:t> </a:t>
            </a:r>
            <a:r>
              <a:rPr lang="en-US" altLang="en-US" dirty="0" err="1">
                <a:latin typeface="Comic Sans MS" panose="030F0702030302020204" pitchFamily="66" charset="0"/>
              </a:rPr>
              <a:t>mampu</a:t>
            </a:r>
            <a:r>
              <a:rPr lang="en-US" altLang="en-US" dirty="0">
                <a:latin typeface="Comic Sans MS" panose="030F0702030302020204" pitchFamily="66" charset="0"/>
              </a:rPr>
              <a:t> </a:t>
            </a:r>
            <a:r>
              <a:rPr lang="en-US" altLang="en-US" dirty="0" err="1">
                <a:latin typeface="Comic Sans MS" panose="030F0702030302020204" pitchFamily="66" charset="0"/>
              </a:rPr>
              <a:t>menarik</a:t>
            </a:r>
            <a:r>
              <a:rPr lang="en-US" altLang="en-US" dirty="0">
                <a:latin typeface="Comic Sans MS" panose="030F0702030302020204" pitchFamily="66" charset="0"/>
              </a:rPr>
              <a:t> </a:t>
            </a:r>
            <a:r>
              <a:rPr lang="en-US" altLang="en-US" dirty="0" err="1">
                <a:latin typeface="Comic Sans MS" panose="030F0702030302020204" pitchFamily="66" charset="0"/>
              </a:rPr>
              <a:t>sebuah</a:t>
            </a:r>
            <a:r>
              <a:rPr lang="en-US" altLang="en-US" dirty="0">
                <a:latin typeface="Comic Sans MS" panose="030F0702030302020204" pitchFamily="66" charset="0"/>
              </a:rPr>
              <a:t> </a:t>
            </a:r>
            <a:r>
              <a:rPr lang="en-US" altLang="en-US" dirty="0" err="1">
                <a:latin typeface="Comic Sans MS" panose="030F0702030302020204" pitchFamily="66" charset="0"/>
              </a:rPr>
              <a:t>beban</a:t>
            </a:r>
            <a:r>
              <a:rPr lang="en-US" altLang="en-US" dirty="0">
                <a:latin typeface="Comic Sans MS" panose="030F0702030302020204" pitchFamily="66" charset="0"/>
              </a:rPr>
              <a:t> yang </a:t>
            </a:r>
            <a:r>
              <a:rPr lang="en-US" altLang="en-US" dirty="0" err="1">
                <a:latin typeface="Comic Sans MS" panose="030F0702030302020204" pitchFamily="66" charset="0"/>
              </a:rPr>
              <a:t>sangat</a:t>
            </a:r>
            <a:r>
              <a:rPr lang="en-US" altLang="en-US" dirty="0">
                <a:latin typeface="Comic Sans MS" panose="030F0702030302020204" pitchFamily="66" charset="0"/>
              </a:rPr>
              <a:t> </a:t>
            </a:r>
            <a:r>
              <a:rPr lang="en-US" altLang="en-US" dirty="0" err="1">
                <a:latin typeface="Comic Sans MS" panose="030F0702030302020204" pitchFamily="66" charset="0"/>
              </a:rPr>
              <a:t>berat</a:t>
            </a:r>
            <a:r>
              <a:rPr lang="en-US" altLang="en-US" dirty="0">
                <a:latin typeface="Comic Sans MS" panose="030F0702030302020204" pitchFamily="66" charset="0"/>
              </a:rPr>
              <a:t> ???</a:t>
            </a:r>
          </a:p>
        </p:txBody>
      </p:sp>
      <p:sp>
        <p:nvSpPr>
          <p:cNvPr id="25611" name="TextBox 32">
            <a:extLst>
              <a:ext uri="{FF2B5EF4-FFF2-40B4-BE49-F238E27FC236}">
                <a16:creationId xmlns:a16="http://schemas.microsoft.com/office/drawing/2014/main" id="{38DD3D76-6A16-4431-A8D4-00F68B895C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4419600"/>
            <a:ext cx="36576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Comic Sans MS" panose="030F0702030302020204" pitchFamily="66" charset="0"/>
              </a:rPr>
              <a:t>karena adanya usaha. </a:t>
            </a:r>
          </a:p>
          <a:p>
            <a:pPr eaLnBrk="1" hangingPunct="1"/>
            <a:endParaRPr lang="en-US" altLang="en-US">
              <a:latin typeface="Comic Sans MS" panose="030F0702030302020204" pitchFamily="66" charset="0"/>
            </a:endParaRPr>
          </a:p>
        </p:txBody>
      </p:sp>
      <p:sp>
        <p:nvSpPr>
          <p:cNvPr id="25612" name="TextBox 33">
            <a:extLst>
              <a:ext uri="{FF2B5EF4-FFF2-40B4-BE49-F238E27FC236}">
                <a16:creationId xmlns:a16="http://schemas.microsoft.com/office/drawing/2014/main" id="{E647E99F-B007-4BA0-A957-13AF63EC85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953000"/>
            <a:ext cx="60960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>
                <a:latin typeface="Comic Sans MS" panose="030F0702030302020204" pitchFamily="66" charset="0"/>
              </a:rPr>
              <a:t>Apa yang dimaksud dengan usaha ? </a:t>
            </a:r>
          </a:p>
          <a:p>
            <a:pPr eaLnBrk="1" hangingPunct="1"/>
            <a:endParaRPr lang="en-US" altLang="en-US" sz="28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11" grpId="0"/>
      <p:bldP spid="256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>
            <a:extLst>
              <a:ext uri="{FF2B5EF4-FFF2-40B4-BE49-F238E27FC236}">
                <a16:creationId xmlns:a16="http://schemas.microsoft.com/office/drawing/2014/main" id="{53B251C5-4C07-4FDF-A2C9-340F9177F6D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981200" y="609600"/>
            <a:ext cx="7162800" cy="5410200"/>
          </a:xfrm>
          <a:prstGeom prst="rect">
            <a:avLst/>
          </a:prstGeom>
        </p:spPr>
        <p:txBody>
          <a:bodyPr/>
          <a:lstStyle/>
          <a:p>
            <a:pPr eaLnBrk="1" hangingPunct="1">
              <a:defRPr/>
            </a:pPr>
            <a:r>
              <a:rPr lang="en-US" sz="2800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DEFINISI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	Usaha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adalah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hasil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kali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antara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gaya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konstan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F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dengan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perpindahan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s.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US" sz="2400" dirty="0"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US" sz="2400" dirty="0"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  <a:p>
            <a:pPr indent="53975" eaLnBrk="1" hangingPunct="1">
              <a:buFont typeface="Wingdings" panose="05000000000000000000" pitchFamily="2" charset="2"/>
              <a:buNone/>
              <a:defRPr/>
            </a:pPr>
            <a:endParaRPr lang="id-ID" sz="2400" dirty="0"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  <a:p>
            <a:pPr indent="53975" eaLnBrk="1" hangingPunct="1">
              <a:buFont typeface="Wingdings" panose="05000000000000000000" pitchFamily="2" charset="2"/>
              <a:buNone/>
              <a:defRPr/>
            </a:pP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Keterangan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:</a:t>
            </a:r>
          </a:p>
          <a:p>
            <a:pPr indent="53975" eaLnBrk="1" hangingPunct="1">
              <a:buFont typeface="Wingdings" panose="05000000000000000000" pitchFamily="2" charset="2"/>
              <a:buNone/>
              <a:defRPr/>
            </a:pP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F =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gaya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(N)</a:t>
            </a:r>
          </a:p>
          <a:p>
            <a:pPr indent="53975" eaLnBrk="1" hangingPunct="1">
              <a:buFont typeface="Wingdings" panose="05000000000000000000" pitchFamily="2" charset="2"/>
              <a:buNone/>
              <a:defRPr/>
            </a:pP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s =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perpindahan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yang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dilakukan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(m)</a:t>
            </a:r>
          </a:p>
          <a:p>
            <a:pPr indent="53975" eaLnBrk="1" hangingPunct="1">
              <a:buFont typeface="Symbol" pitchFamily="18" charset="2"/>
              <a:buChar char="q"/>
              <a:defRPr/>
            </a:pP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sym typeface="Symbol" pitchFamily="18" charset="2"/>
              </a:rPr>
              <a:t> = 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sym typeface="Symbol" pitchFamily="18" charset="2"/>
              </a:rPr>
              <a:t>sudut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sym typeface="Symbol" pitchFamily="18" charset="2"/>
              </a:rPr>
              <a:t> yang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sym typeface="Symbol" pitchFamily="18" charset="2"/>
              </a:rPr>
              <a:t>dibentuk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sym typeface="Symbol" pitchFamily="18" charset="2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sym typeface="Symbol" pitchFamily="18" charset="2"/>
              </a:rPr>
              <a:t>oleh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sym typeface="Symbol" pitchFamily="18" charset="2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sym typeface="Symbol" pitchFamily="18" charset="2"/>
              </a:rPr>
              <a:t>gaya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sym typeface="Symbol" pitchFamily="18" charset="2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sym typeface="Symbol" pitchFamily="18" charset="2"/>
              </a:rPr>
              <a:t>dan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sym typeface="Symbol" pitchFamily="18" charset="2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sym typeface="Symbol" pitchFamily="18" charset="2"/>
              </a:rPr>
              <a:t>perpindahan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sym typeface="Symbol" pitchFamily="18" charset="2"/>
              </a:rPr>
              <a:t>.(</a:t>
            </a:r>
            <a:r>
              <a:rPr lang="en-US" sz="2400" baseline="300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sym typeface="Symbol" pitchFamily="18" charset="2"/>
              </a:rPr>
              <a:t>0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sym typeface="Symbol" pitchFamily="18" charset="2"/>
              </a:rPr>
              <a:t>)</a:t>
            </a:r>
            <a:endParaRPr lang="en-US" sz="2400" dirty="0"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  <a:p>
            <a:pPr marL="0" indent="350838" eaLnBrk="1" hangingPunct="1">
              <a:defRPr/>
            </a:pP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Satuan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SI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dari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kerja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: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newton.meter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= </a:t>
            </a:r>
            <a:r>
              <a:rPr lang="en-US" sz="24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joule (J)</a:t>
            </a:r>
          </a:p>
        </p:txBody>
      </p:sp>
      <p:graphicFrame>
        <p:nvGraphicFramePr>
          <p:cNvPr id="1026" name="Object 4">
            <a:extLst>
              <a:ext uri="{FF2B5EF4-FFF2-40B4-BE49-F238E27FC236}">
                <a16:creationId xmlns:a16="http://schemas.microsoft.com/office/drawing/2014/main" id="{07A5CB38-22C8-47D7-9BFD-7407ABECB27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48000" y="2209800"/>
          <a:ext cx="34290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Equation" r:id="rId3" imgW="2095200" imgH="406080" progId="Equation.3">
                  <p:embed/>
                </p:oleObj>
              </mc:Choice>
              <mc:Fallback>
                <p:oleObj name="Equation" r:id="rId3" imgW="2095200" imgH="40608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2209800"/>
                        <a:ext cx="3429000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9A533F52-EF46-4E77-ADB2-233C8BE388E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209800" y="1143000"/>
            <a:ext cx="6400800" cy="1219200"/>
          </a:xfrm>
          <a:prstGeom prst="rect">
            <a:avLst/>
          </a:prstGeom>
        </p:spPr>
        <p:txBody>
          <a:bodyPr/>
          <a:lstStyle/>
          <a:p>
            <a:pPr algn="l" eaLnBrk="1" hangingPunct="1">
              <a:defRPr/>
            </a:pPr>
            <a:r>
              <a:rPr lang="en-US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Satuan</a:t>
            </a:r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Dari </a:t>
            </a:r>
            <a:r>
              <a:rPr lang="en-US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usaha</a:t>
            </a:r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</p:txBody>
      </p:sp>
      <p:graphicFrame>
        <p:nvGraphicFramePr>
          <p:cNvPr id="2050" name="Object 4">
            <a:extLst>
              <a:ext uri="{FF2B5EF4-FFF2-40B4-BE49-F238E27FC236}">
                <a16:creationId xmlns:a16="http://schemas.microsoft.com/office/drawing/2014/main" id="{B1D3D8A5-7F31-40D4-A445-11FF2A5C311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57400" y="2435225"/>
          <a:ext cx="6119813" cy="198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Bitmap Image" r:id="rId3" imgW="4009524" imgH="1095528" progId="PBrush">
                  <p:embed/>
                </p:oleObj>
              </mc:Choice>
              <mc:Fallback>
                <p:oleObj name="Bitmap Image" r:id="rId3" imgW="4009524" imgH="1095528" progId="PBrush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2435225"/>
                        <a:ext cx="6119813" cy="1984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sq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00903A7B-65D3-4D6D-8EEF-65825CE078B3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905000" y="457200"/>
            <a:ext cx="7010400" cy="1219200"/>
          </a:xfrm>
          <a:prstGeom prst="rect">
            <a:avLst/>
          </a:prstGeom>
        </p:spPr>
        <p:txBody>
          <a:bodyPr/>
          <a:lstStyle/>
          <a:p>
            <a:pPr algn="l" eaLnBrk="1" hangingPunct="1">
              <a:defRPr/>
            </a:pP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Teorema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Usaha -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Energi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br>
              <a:rPr lang="id-ID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</a:b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Dan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Energi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Kinetik</a:t>
            </a:r>
            <a:endParaRPr lang="en-US" sz="32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</p:txBody>
      </p:sp>
      <p:pic>
        <p:nvPicPr>
          <p:cNvPr id="17411" name="Picture 5" descr="E:\PhsH\media\content\main\graphics\illustr\ch6\fig06_05g.jpg">
            <a:extLst>
              <a:ext uri="{FF2B5EF4-FFF2-40B4-BE49-F238E27FC236}">
                <a16:creationId xmlns:a16="http://schemas.microsoft.com/office/drawing/2014/main" id="{15E12659-7FB1-455E-ADC8-7D29B211F8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981200"/>
            <a:ext cx="6553200" cy="350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>
            <a:extLst>
              <a:ext uri="{FF2B5EF4-FFF2-40B4-BE49-F238E27FC236}">
                <a16:creationId xmlns:a16="http://schemas.microsoft.com/office/drawing/2014/main" id="{87C39994-391C-44CF-94D2-F798AF1EF869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905000" y="955675"/>
            <a:ext cx="7086600" cy="3997325"/>
          </a:xfrm>
          <a:prstGeom prst="rect">
            <a:avLst/>
          </a:prstGeom>
        </p:spPr>
        <p:txBody>
          <a:bodyPr/>
          <a:lstStyle/>
          <a:p>
            <a:pPr eaLnBrk="1" hangingPunct="1">
              <a:defRPr/>
            </a:pPr>
            <a:r>
              <a:rPr lang="en-US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Kebanyakan</a:t>
            </a:r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orang</a:t>
            </a:r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mengharapkan</a:t>
            </a:r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hasil</a:t>
            </a:r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ketika</a:t>
            </a:r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ia</a:t>
            </a:r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melakukan</a:t>
            </a:r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kerja</a:t>
            </a:r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.</a:t>
            </a:r>
          </a:p>
          <a:p>
            <a:pPr eaLnBrk="1" hangingPunct="1">
              <a:defRPr/>
            </a:pPr>
            <a:r>
              <a:rPr lang="en-US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Tetapi</a:t>
            </a:r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dalam</a:t>
            </a:r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Fisika</a:t>
            </a:r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, </a:t>
            </a:r>
            <a:r>
              <a:rPr lang="en-US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hasil</a:t>
            </a:r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diperoleh</a:t>
            </a:r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ketika</a:t>
            </a:r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resultan</a:t>
            </a:r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gaya</a:t>
            </a:r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melakukan</a:t>
            </a:r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kerja</a:t>
            </a:r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pada</a:t>
            </a:r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suatu</a:t>
            </a:r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benda</a:t>
            </a:r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.</a:t>
            </a:r>
          </a:p>
          <a:p>
            <a:pPr eaLnBrk="1" hangingPunct="1">
              <a:defRPr/>
            </a:pPr>
            <a:r>
              <a:rPr lang="en-US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Hasil</a:t>
            </a:r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tersebut</a:t>
            </a:r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merupakan</a:t>
            </a:r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perubahan</a:t>
            </a:r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energi</a:t>
            </a:r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kinetik</a:t>
            </a:r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dari</a:t>
            </a:r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benda</a:t>
            </a:r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tersebut</a:t>
            </a:r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19B83D47-A979-4A32-943E-5157CEF22B7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828800" y="609600"/>
            <a:ext cx="3048000" cy="1219200"/>
          </a:xfrm>
          <a:prstGeom prst="rect">
            <a:avLst/>
          </a:prstGeom>
        </p:spPr>
        <p:txBody>
          <a:bodyPr/>
          <a:lstStyle/>
          <a:p>
            <a:pPr eaLnBrk="1" hangingPunct="1">
              <a:defRPr/>
            </a:pP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ENERGI KINETIK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9FCB89F4-5609-4FE2-829D-250FFC7FBD60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057400" y="1412875"/>
            <a:ext cx="7086600" cy="4454525"/>
          </a:xfrm>
          <a:prstGeom prst="rect">
            <a:avLst/>
          </a:prstGeom>
        </p:spPr>
        <p:txBody>
          <a:bodyPr/>
          <a:lstStyle/>
          <a:p>
            <a:pPr eaLnBrk="1" hangingPunct="1">
              <a:defRPr/>
            </a:pPr>
            <a:r>
              <a:rPr lang="en-US" sz="2800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Definisi</a:t>
            </a:r>
            <a:r>
              <a:rPr lang="en-US" sz="2800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	</a:t>
            </a:r>
            <a:r>
              <a:rPr lang="en-US" sz="28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Energi</a:t>
            </a: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8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kinetik</a:t>
            </a: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8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dari</a:t>
            </a: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8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suatu</a:t>
            </a: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8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benda</a:t>
            </a: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8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dengan</a:t>
            </a: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8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massa</a:t>
            </a: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800" i="1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m</a:t>
            </a: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8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dan</a:t>
            </a: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8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laju</a:t>
            </a: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800" i="1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v</a:t>
            </a: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, </a:t>
            </a:r>
            <a:r>
              <a:rPr lang="en-US" sz="28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diberikan</a:t>
            </a: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8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oleh</a:t>
            </a: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: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US" sz="2800" dirty="0"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  <a:p>
            <a:pPr eaLnBrk="1" hangingPunct="1">
              <a:defRPr/>
            </a:pPr>
            <a:endParaRPr lang="en-US" sz="2800" dirty="0"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  <a:p>
            <a:pPr eaLnBrk="1" hangingPunct="1">
              <a:defRPr/>
            </a:pPr>
            <a:r>
              <a:rPr lang="en-US" sz="28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Satuan</a:t>
            </a: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SI </a:t>
            </a:r>
            <a:r>
              <a:rPr lang="en-US" sz="28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dari</a:t>
            </a: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8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Energi</a:t>
            </a: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8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Kinetik</a:t>
            </a: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8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adalah</a:t>
            </a: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: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	</a:t>
            </a:r>
            <a:r>
              <a:rPr lang="en-US" sz="28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joule (J)</a:t>
            </a:r>
          </a:p>
        </p:txBody>
      </p:sp>
      <p:graphicFrame>
        <p:nvGraphicFramePr>
          <p:cNvPr id="3074" name="Object 4">
            <a:extLst>
              <a:ext uri="{FF2B5EF4-FFF2-40B4-BE49-F238E27FC236}">
                <a16:creationId xmlns:a16="http://schemas.microsoft.com/office/drawing/2014/main" id="{E7C94182-8B44-48F1-95E1-19442931458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105400" y="2971800"/>
          <a:ext cx="17018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Equation" r:id="rId3" imgW="1701720" imgH="825480" progId="Equation.3">
                  <p:embed/>
                </p:oleObj>
              </mc:Choice>
              <mc:Fallback>
                <p:oleObj name="Equation" r:id="rId3" imgW="1701720" imgH="82548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5400" y="2971800"/>
                        <a:ext cx="1701800" cy="825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7DC65189-9140-4C75-A446-FB146EDA1B5C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905000" y="762000"/>
            <a:ext cx="5715000" cy="609600"/>
          </a:xfrm>
          <a:prstGeom prst="rect">
            <a:avLst/>
          </a:prstGeom>
        </p:spPr>
        <p:txBody>
          <a:bodyPr/>
          <a:lstStyle/>
          <a:p>
            <a:pPr eaLnBrk="1" hangingPunct="1"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TEOREMA USAHA-ENERGI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FA0EDD96-1AFB-4989-B60B-8D35A000EB9A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600200" y="1793875"/>
            <a:ext cx="7772400" cy="2930525"/>
          </a:xfrm>
          <a:prstGeom prst="rect">
            <a:avLst/>
          </a:prstGeo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Ketika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resultan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gaya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melakukan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kerja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W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pada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suatu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benda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,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energi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kinetik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dari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benda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tersebut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berubah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dari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keadaan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awal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EK</a:t>
            </a:r>
            <a:r>
              <a:rPr lang="en-US" sz="2400" baseline="-300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0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ke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keadaan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akhir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KE</a:t>
            </a:r>
            <a:r>
              <a:rPr lang="en-US" sz="2400" baseline="-300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f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,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Perbedaan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antara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kedua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nilai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ini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sama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dengan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kerja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yang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dilakukan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:</a:t>
            </a:r>
          </a:p>
        </p:txBody>
      </p:sp>
      <p:graphicFrame>
        <p:nvGraphicFramePr>
          <p:cNvPr id="5122" name="Object 4">
            <a:extLst>
              <a:ext uri="{FF2B5EF4-FFF2-40B4-BE49-F238E27FC236}">
                <a16:creationId xmlns:a16="http://schemas.microsoft.com/office/drawing/2014/main" id="{ED4B364E-DE5A-4F7E-B594-374CC369585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95650" y="4038600"/>
          <a:ext cx="516255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2" name="Equation" r:id="rId3" imgW="4686120" imgH="825480" progId="Equation.3">
                  <p:embed/>
                </p:oleObj>
              </mc:Choice>
              <mc:Fallback>
                <p:oleObj name="Equation" r:id="rId3" imgW="4686120" imgH="82548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95650" y="4038600"/>
                        <a:ext cx="5162550" cy="1219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12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Box 3">
            <a:extLst>
              <a:ext uri="{FF2B5EF4-FFF2-40B4-BE49-F238E27FC236}">
                <a16:creationId xmlns:a16="http://schemas.microsoft.com/office/drawing/2014/main" id="{57772B90-FDD7-45A0-8AA5-DE62580698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914400"/>
            <a:ext cx="7315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>
                <a:latin typeface="Comic Sans MS" panose="030F0702030302020204" pitchFamily="66" charset="0"/>
              </a:rPr>
              <a:t>USAHA OLEH ENERGI KINETIK</a:t>
            </a:r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5125" r:id="rId2" imgW="6857143" imgH="3801006"/>
        </mc:Choice>
        <mc:Fallback>
          <p:control r:id="rId2" imgW="6857143" imgH="3801006">
            <p:pic>
              <p:nvPicPr>
                <p:cNvPr id="5122" name="FOfficeDoc1">
                  <a:extLst>
                    <a:ext uri="{FF2B5EF4-FFF2-40B4-BE49-F238E27FC236}">
                      <a16:creationId xmlns:a16="http://schemas.microsoft.com/office/drawing/2014/main" id="{CD52EF4F-CA76-43EE-8DC5-9079C3157B66}"/>
                    </a:ext>
                  </a:extLst>
                </p:cNvPr>
                <p:cNvPicPr preferRelativeResize="0">
                  <a:picLocks noChangeAspect="1" noChangeArrowheads="1" noChangeShapeType="1"/>
                </p:cNvPicPr>
                <p:nvPr>
                  <p:custDataLst>
                    <p:tags r:id="rId3"/>
                  </p:custDataLst>
                </p:nvPr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05000" y="2057400"/>
                  <a:ext cx="6858000" cy="38004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</a:extLst>
              </p:spPr>
            </p:pic>
          </p:control>
        </mc:Fallback>
      </mc:AlternateContent>
    </p:controls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7B5D8332-C64C-4602-9E81-D8CCA49D8815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057400" y="762000"/>
            <a:ext cx="6934200" cy="609600"/>
          </a:xfrm>
          <a:prstGeom prst="rect">
            <a:avLst/>
          </a:prstGeom>
        </p:spPr>
        <p:txBody>
          <a:bodyPr/>
          <a:lstStyle/>
          <a:p>
            <a:pPr eaLnBrk="1" hangingPunct="1"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ENERGI POTENSIAL GRAVITASI</a:t>
            </a:r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2BB74C02-8550-4039-AF94-FEF8442E55DA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209800" y="1447800"/>
            <a:ext cx="6248400" cy="4378325"/>
          </a:xfrm>
          <a:prstGeom prst="rect">
            <a:avLst/>
          </a:prstGeom>
        </p:spPr>
        <p:txBody>
          <a:bodyPr/>
          <a:lstStyle/>
          <a:p>
            <a:pPr eaLnBrk="1" hangingPunct="1">
              <a:defRPr/>
            </a:pPr>
            <a:r>
              <a:rPr lang="en-US" sz="2400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Definisi</a:t>
            </a:r>
            <a:endParaRPr lang="en-US" sz="2400" dirty="0">
              <a:solidFill>
                <a:srgbClr val="CC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	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Energi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Potensial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Gravitasi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(</a:t>
            </a:r>
            <a:r>
              <a:rPr lang="en-US" sz="2400" i="1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EP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)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adalah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energi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yang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dipunyai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oleh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benda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dengan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massa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i="1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m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yang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bergantung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pada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posisi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relatif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terhadap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permukaan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bumi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.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Posisi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benda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tersebut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diukur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pada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ketinggian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i="1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h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yang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relatif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terhadap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suatu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titik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acuan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:</a:t>
            </a:r>
          </a:p>
        </p:txBody>
      </p:sp>
      <p:graphicFrame>
        <p:nvGraphicFramePr>
          <p:cNvPr id="6146" name="Object 4">
            <a:extLst>
              <a:ext uri="{FF2B5EF4-FFF2-40B4-BE49-F238E27FC236}">
                <a16:creationId xmlns:a16="http://schemas.microsoft.com/office/drawing/2014/main" id="{647DF8A4-4188-4AE4-A64E-4FF73A26170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114800" y="5029200"/>
          <a:ext cx="2819400" cy="61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0" name="Equation" r:id="rId3" imgW="1460160" imgH="393480" progId="Equation.3">
                  <p:embed/>
                </p:oleObj>
              </mc:Choice>
              <mc:Fallback>
                <p:oleObj name="Equation" r:id="rId3" imgW="1460160" imgH="39348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5029200"/>
                        <a:ext cx="2819400" cy="615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82A265D2-08DB-465D-BF30-060B2E53E39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981200" y="304800"/>
            <a:ext cx="464820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 eaLnBrk="1" hangingPunct="1"/>
            <a:r>
              <a:rPr lang="en-US" altLang="en-US" sz="3200">
                <a:latin typeface="Comic Sans MS" panose="030F0702030302020204" pitchFamily="66" charset="0"/>
              </a:rPr>
              <a:t>Energi Mekanik Total</a:t>
            </a:r>
          </a:p>
        </p:txBody>
      </p:sp>
      <p:pic>
        <p:nvPicPr>
          <p:cNvPr id="45059" name="Picture 5" descr="E:\PhsH\media\content\main\graphics\illustr\ch6\fig06_15g.jpg">
            <a:extLst>
              <a:ext uri="{FF2B5EF4-FFF2-40B4-BE49-F238E27FC236}">
                <a16:creationId xmlns:a16="http://schemas.microsoft.com/office/drawing/2014/main" id="{E13D2D14-668B-4D55-B628-6C544153EF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600200"/>
            <a:ext cx="6934200" cy="352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5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3">
            <a:extLst>
              <a:ext uri="{FF2B5EF4-FFF2-40B4-BE49-F238E27FC236}">
                <a16:creationId xmlns:a16="http://schemas.microsoft.com/office/drawing/2014/main" id="{27AACF3E-6D8F-4BC0-98E2-E5A75CCD434F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981200" y="1066800"/>
            <a:ext cx="6934200" cy="4267200"/>
          </a:xfrm>
          <a:prstGeom prst="rect">
            <a:avLst/>
          </a:prstGeom>
        </p:spPr>
        <p:txBody>
          <a:bodyPr/>
          <a:lstStyle/>
          <a:p>
            <a:pPr eaLnBrk="1" hangingPunct="1">
              <a:defRPr/>
            </a:pP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Konsep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dari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kerja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dan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teorema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kerja-energi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telah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memberikan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kesimpulan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bahwa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suatu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benda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dapat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mempunyai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dua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jenis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energi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: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energi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kinetik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dan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energi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potensial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gravitasi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. </a:t>
            </a:r>
          </a:p>
          <a:p>
            <a:pPr eaLnBrk="1" hangingPunct="1">
              <a:defRPr/>
            </a:pP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Jumlahan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dari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kedua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jenis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energi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ini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dikenal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dengan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energi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mekanik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total </a:t>
            </a:r>
            <a:r>
              <a:rPr lang="en-US" sz="2400" i="1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E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,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sehingga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:</a:t>
            </a: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	E = EK + EP</a:t>
            </a:r>
          </a:p>
          <a:p>
            <a:pPr eaLnBrk="1" hangingPunct="1">
              <a:defRPr/>
            </a:pP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Teorema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kerja-energi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dapat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dituliskan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dalam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bentuk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energi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mekanik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total:	</a:t>
            </a: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W</a:t>
            </a:r>
            <a:r>
              <a:rPr lang="en-US" sz="2400" baseline="-250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nc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=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E</a:t>
            </a:r>
            <a:r>
              <a:rPr lang="en-US" sz="2400" baseline="-250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f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– E</a:t>
            </a:r>
            <a:r>
              <a:rPr lang="en-US" sz="2400" baseline="-250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0</a:t>
            </a:r>
            <a:endParaRPr lang="en-US" sz="2400" dirty="0"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</p:txBody>
      </p:sp>
      <p:sp>
        <p:nvSpPr>
          <p:cNvPr id="54276" name="Rectangle 4">
            <a:extLst>
              <a:ext uri="{FF2B5EF4-FFF2-40B4-BE49-F238E27FC236}">
                <a16:creationId xmlns:a16="http://schemas.microsoft.com/office/drawing/2014/main" id="{D29295DA-3E3F-4E8A-9D36-F0ABA7F5283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828800" y="457200"/>
            <a:ext cx="4876800" cy="533400"/>
          </a:xfrm>
          <a:prstGeom prst="rect">
            <a:avLst/>
          </a:prstGeom>
        </p:spPr>
        <p:txBody>
          <a:bodyPr/>
          <a:lstStyle/>
          <a:p>
            <a:pPr algn="l" eaLnBrk="1" hangingPunct="1"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ENERGI MEKANIK TOTAL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2000"/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2000"/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2000"/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2000"/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1026">
            <a:extLst>
              <a:ext uri="{FF2B5EF4-FFF2-40B4-BE49-F238E27FC236}">
                <a16:creationId xmlns:a16="http://schemas.microsoft.com/office/drawing/2014/main" id="{AB345E15-F19B-4CEF-AD37-964E94CE345E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828800" y="457200"/>
            <a:ext cx="5410200" cy="685800"/>
          </a:xfrm>
          <a:prstGeom prst="rect">
            <a:avLst/>
          </a:prstGeom>
        </p:spPr>
        <p:txBody>
          <a:bodyPr/>
          <a:lstStyle/>
          <a:p>
            <a:pPr algn="l" eaLnBrk="1" hangingPunct="1">
              <a:defRPr/>
            </a:pPr>
            <a:r>
              <a:rPr lang="en-US" sz="32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Kekekalan</a:t>
            </a:r>
            <a: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Energi</a:t>
            </a:r>
            <a: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Mekanik</a:t>
            </a:r>
            <a:endParaRPr lang="en-US" sz="3200" dirty="0"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</p:txBody>
      </p:sp>
      <p:sp>
        <p:nvSpPr>
          <p:cNvPr id="55299" name="Rectangle 1027">
            <a:extLst>
              <a:ext uri="{FF2B5EF4-FFF2-40B4-BE49-F238E27FC236}">
                <a16:creationId xmlns:a16="http://schemas.microsoft.com/office/drawing/2014/main" id="{006E8927-3C29-43E1-B6A7-C4247F7BF64A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981200" y="1143000"/>
            <a:ext cx="6858000" cy="4454525"/>
          </a:xfrm>
          <a:prstGeom prst="rect">
            <a:avLst/>
          </a:prstGeom>
        </p:spPr>
        <p:txBody>
          <a:bodyPr/>
          <a:lstStyle/>
          <a:p>
            <a:pPr eaLnBrk="1" hangingPunct="1">
              <a:defRPr/>
            </a:pP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Jika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tidak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ada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kerja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yang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dilakukan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oleh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gaya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non-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konservatif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,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atau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i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W</a:t>
            </a:r>
            <a:r>
              <a:rPr lang="en-US" sz="2400" baseline="-300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nc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= 0,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maka</a:t>
            </a:r>
            <a:endParaRPr lang="en-US" sz="2400" dirty="0"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	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E</a:t>
            </a:r>
            <a:r>
              <a:rPr lang="en-US" sz="2400" baseline="-250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f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= E</a:t>
            </a:r>
            <a:r>
              <a:rPr lang="en-US" sz="2400" baseline="-250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0</a:t>
            </a:r>
            <a:endParaRPr lang="en-US" sz="2400" dirty="0"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	(½mv</a:t>
            </a:r>
            <a:r>
              <a:rPr lang="en-US" sz="2400" baseline="-250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f</a:t>
            </a:r>
            <a:r>
              <a:rPr lang="en-US" sz="2400" baseline="300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2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+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mgh</a:t>
            </a:r>
            <a:r>
              <a:rPr lang="en-US" sz="2400" baseline="-250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f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) = (½mv</a:t>
            </a:r>
            <a:r>
              <a:rPr lang="en-US" sz="2400" baseline="-250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0</a:t>
            </a:r>
            <a:r>
              <a:rPr lang="en-US" sz="2400" baseline="300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2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+ mgh</a:t>
            </a:r>
            <a:r>
              <a:rPr lang="en-US" sz="2400" baseline="-250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0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) </a:t>
            </a: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endParaRPr lang="en-US" sz="2400" dirty="0"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  <a:p>
            <a:pPr eaLnBrk="1" hangingPunct="1">
              <a:defRPr/>
            </a:pP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Atau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energi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mekanik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total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bernilai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konstan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sepanjang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lintasan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antara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titik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awal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dan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akhir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,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atau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tidak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ada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perubahan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dari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nilai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awalnya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i="1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E</a:t>
            </a:r>
            <a:r>
              <a:rPr lang="en-US" sz="2400" i="1" baseline="-250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0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45D50A09-B0C7-4EFC-ADD7-EF63993B8E1C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828800" y="609600"/>
            <a:ext cx="64770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sz="3200">
                <a:latin typeface="Comic Sans MS" panose="030F0702030302020204" pitchFamily="66" charset="0"/>
              </a:rPr>
              <a:t>Contoh: Roller Coaster Raksasa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64B7DCA9-609F-4190-A349-77BF2E995FCA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905000" y="1371600"/>
            <a:ext cx="4038600" cy="4876800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sz="2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  <a:r>
              <a:rPr lang="en-US" sz="22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Satu</a:t>
            </a:r>
            <a:r>
              <a:rPr lang="en-US" sz="22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2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dari</a:t>
            </a:r>
            <a:r>
              <a:rPr lang="en-US" sz="22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yang </a:t>
            </a:r>
            <a:r>
              <a:rPr lang="en-US" sz="22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tercepat</a:t>
            </a:r>
            <a:r>
              <a:rPr lang="en-US" sz="22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2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diantara</a:t>
            </a:r>
            <a:r>
              <a:rPr lang="en-US" sz="22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roller coaster </a:t>
            </a:r>
            <a:r>
              <a:rPr lang="en-US" sz="22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di</a:t>
            </a:r>
            <a:r>
              <a:rPr lang="en-US" sz="22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2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dunia</a:t>
            </a:r>
            <a:r>
              <a:rPr lang="en-US" sz="22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2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adalah</a:t>
            </a:r>
            <a:r>
              <a:rPr lang="en-US" sz="22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Magnum XL-200 </a:t>
            </a:r>
            <a:r>
              <a:rPr lang="en-US" sz="22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di</a:t>
            </a:r>
            <a:r>
              <a:rPr lang="en-US" sz="22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Cedar Point Park in Sandusky, Ohio (</a:t>
            </a:r>
            <a:r>
              <a:rPr lang="en-US" sz="22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seperti</a:t>
            </a:r>
            <a:r>
              <a:rPr lang="en-US" sz="22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2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gambar</a:t>
            </a:r>
            <a:r>
              <a:rPr lang="en-US" sz="22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). </a:t>
            </a:r>
            <a:r>
              <a:rPr lang="en-US" sz="22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Kereta</a:t>
            </a:r>
            <a:r>
              <a:rPr lang="en-US" sz="22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2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seakan-akan</a:t>
            </a:r>
            <a:r>
              <a:rPr lang="en-US" sz="22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2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jatuh</a:t>
            </a:r>
            <a:r>
              <a:rPr lang="en-US" sz="22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2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dari</a:t>
            </a:r>
            <a:r>
              <a:rPr lang="en-US" sz="22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2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ketinggian</a:t>
            </a:r>
            <a:r>
              <a:rPr lang="en-US" sz="22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59,4 m. </a:t>
            </a:r>
            <a:r>
              <a:rPr lang="en-US" sz="22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Asumsikan</a:t>
            </a:r>
            <a:r>
              <a:rPr lang="en-US" sz="22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2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bahwa</a:t>
            </a:r>
            <a:r>
              <a:rPr lang="en-US" sz="22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coaster </a:t>
            </a:r>
            <a:r>
              <a:rPr lang="en-US" sz="22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ini</a:t>
            </a:r>
            <a:r>
              <a:rPr lang="en-US" sz="22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2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memiliki</a:t>
            </a:r>
            <a:r>
              <a:rPr lang="en-US" sz="22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2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kecepatan</a:t>
            </a:r>
            <a:r>
              <a:rPr lang="en-US" sz="22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yang </a:t>
            </a:r>
            <a:r>
              <a:rPr lang="en-US" sz="22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mendekati</a:t>
            </a:r>
            <a:r>
              <a:rPr lang="en-US" sz="22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2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nol</a:t>
            </a:r>
            <a:r>
              <a:rPr lang="en-US" sz="22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2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ketika</a:t>
            </a:r>
            <a:r>
              <a:rPr lang="en-US" sz="22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2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berada</a:t>
            </a:r>
            <a:r>
              <a:rPr lang="en-US" sz="22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2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di</a:t>
            </a:r>
            <a:r>
              <a:rPr lang="en-US" sz="22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2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puncak</a:t>
            </a:r>
            <a:r>
              <a:rPr lang="en-US" sz="22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. </a:t>
            </a:r>
            <a:r>
              <a:rPr lang="en-US" sz="22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Abaikan</a:t>
            </a:r>
            <a:r>
              <a:rPr lang="en-US" sz="22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2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gesekan</a:t>
            </a:r>
            <a:r>
              <a:rPr lang="en-US" sz="22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2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dan</a:t>
            </a:r>
            <a:r>
              <a:rPr lang="en-US" sz="22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2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tentukan</a:t>
            </a:r>
            <a:r>
              <a:rPr lang="en-US" sz="22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2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kecepatan</a:t>
            </a:r>
            <a:r>
              <a:rPr lang="en-US" sz="22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2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kereta</a:t>
            </a:r>
            <a:r>
              <a:rPr lang="en-US" sz="22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2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tepat</a:t>
            </a:r>
            <a:r>
              <a:rPr lang="en-US" sz="22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2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ketika</a:t>
            </a:r>
            <a:r>
              <a:rPr lang="en-US" sz="22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2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berada</a:t>
            </a:r>
            <a:r>
              <a:rPr lang="en-US" sz="22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2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di</a:t>
            </a:r>
            <a:r>
              <a:rPr lang="en-US" sz="22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2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bawah</a:t>
            </a:r>
            <a:r>
              <a:rPr lang="en-US" sz="22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.</a:t>
            </a:r>
          </a:p>
        </p:txBody>
      </p:sp>
      <p:pic>
        <p:nvPicPr>
          <p:cNvPr id="34820" name="Picture 5" descr="E:\PhsH\media\content\main\graphics\illustr\ch6\fig06_20.jpg">
            <a:extLst>
              <a:ext uri="{FF2B5EF4-FFF2-40B4-BE49-F238E27FC236}">
                <a16:creationId xmlns:a16="http://schemas.microsoft.com/office/drawing/2014/main" id="{4C5EA0D7-B25D-4512-84C3-50748B39A4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7400" y="1676400"/>
            <a:ext cx="3095625" cy="40576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4F9B4E10-E252-4D34-8D44-57CBC6EEB06A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981200" y="457200"/>
            <a:ext cx="3962400" cy="990600"/>
          </a:xfrm>
          <a:prstGeom prst="rect">
            <a:avLst/>
          </a:prstGeom>
        </p:spPr>
        <p:txBody>
          <a:bodyPr/>
          <a:lstStyle/>
          <a:p>
            <a:pPr eaLnBrk="1" hangingPunct="1">
              <a:defRPr/>
            </a:pPr>
            <a:b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</a:br>
            <a: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PENYELESAIAN</a:t>
            </a:r>
          </a:p>
        </p:txBody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1CA779CB-D5FD-44F6-BFFE-67827533874D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057400" y="1600200"/>
            <a:ext cx="6934200" cy="2778125"/>
          </a:xfrm>
          <a:prstGeom prst="rect">
            <a:avLst/>
          </a:prstGeom>
        </p:spPr>
        <p:txBody>
          <a:bodyPr/>
          <a:lstStyle/>
          <a:p>
            <a:pPr eaLnBrk="1" hangingPunct="1">
              <a:defRPr/>
            </a:pP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Gaya normal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tegak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lurus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arah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gerak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sehingga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tidak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ada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kerja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yang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dilakukan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.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Gesekan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diabaikan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,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sehingga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W</a:t>
            </a:r>
            <a:r>
              <a:rPr lang="en-US" sz="2400" baseline="-250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nc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= 0 J.</a:t>
            </a:r>
          </a:p>
          <a:p>
            <a:pPr eaLnBrk="1" hangingPunct="1">
              <a:defRPr/>
            </a:pP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Gunakan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hukum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kekekalan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energi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mekanik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,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sehingga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:</a:t>
            </a:r>
          </a:p>
        </p:txBody>
      </p:sp>
      <p:graphicFrame>
        <p:nvGraphicFramePr>
          <p:cNvPr id="7170" name="Object 4">
            <a:extLst>
              <a:ext uri="{FF2B5EF4-FFF2-40B4-BE49-F238E27FC236}">
                <a16:creationId xmlns:a16="http://schemas.microsoft.com/office/drawing/2014/main" id="{20B11F82-C8D6-4947-92D2-D9461D03D59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43200" y="3810000"/>
          <a:ext cx="4622800" cy="1282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6" name="Equation" r:id="rId3" imgW="4622760" imgH="1282680" progId="Equation.3">
                  <p:embed/>
                </p:oleObj>
              </mc:Choice>
              <mc:Fallback>
                <p:oleObj name="Equation" r:id="rId3" imgW="4622760" imgH="128268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3810000"/>
                        <a:ext cx="4622800" cy="1282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1" name="Object 5">
            <a:extLst>
              <a:ext uri="{FF2B5EF4-FFF2-40B4-BE49-F238E27FC236}">
                <a16:creationId xmlns:a16="http://schemas.microsoft.com/office/drawing/2014/main" id="{12786C42-0E20-45AD-995F-98694DDB38E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19400" y="5334000"/>
          <a:ext cx="49149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7" name="Equation" r:id="rId5" imgW="4914720" imgH="609480" progId="Equation.3">
                  <p:embed/>
                </p:oleObj>
              </mc:Choice>
              <mc:Fallback>
                <p:oleObj name="Equation" r:id="rId5" imgW="4914720" imgH="60948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5334000"/>
                        <a:ext cx="4914900" cy="609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2">
            <a:extLst>
              <a:ext uri="{FF2B5EF4-FFF2-40B4-BE49-F238E27FC236}">
                <a16:creationId xmlns:a16="http://schemas.microsoft.com/office/drawing/2014/main" id="{22352F16-12CC-406A-83BE-D1B25186D14E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286000" y="533400"/>
            <a:ext cx="160020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 eaLnBrk="1" hangingPunct="1"/>
            <a:r>
              <a:rPr lang="en-US" altLang="en-US" sz="3200">
                <a:latin typeface="Comic Sans MS" panose="030F0702030302020204" pitchFamily="66" charset="0"/>
              </a:rPr>
              <a:t>DAYA</a:t>
            </a:r>
          </a:p>
        </p:txBody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2CC329DC-BD00-4387-99B6-B9F448970E5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905000" y="1143000"/>
            <a:ext cx="7239000" cy="4987925"/>
          </a:xfrm>
          <a:prstGeom prst="rect">
            <a:avLst/>
          </a:prstGeom>
        </p:spPr>
        <p:txBody>
          <a:bodyPr/>
          <a:lstStyle/>
          <a:p>
            <a:pPr eaLnBrk="1" hangingPunct="1">
              <a:defRPr/>
            </a:pPr>
            <a:r>
              <a:rPr lang="en-US" sz="280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Definisi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240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	Daya rata-rata     adalah rata-rata perubahan dari kerja </a:t>
            </a:r>
            <a:r>
              <a:rPr lang="en-US" sz="2400" i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W</a:t>
            </a:r>
            <a:r>
              <a:rPr lang="en-US" sz="240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yang dilakukan dan diperoleh dengan membagi W dengan waktu yang diperlukan untuk melakukan kerja tersebut.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US" sz="2400"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id-ID" sz="2400"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US" sz="2400"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  <a:p>
            <a:pPr eaLnBrk="1" hangingPunct="1">
              <a:defRPr/>
            </a:pPr>
            <a:r>
              <a:rPr lang="en-US" sz="240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Satuan SI untuk Daya adalah joule/detik =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240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watt (W)</a:t>
            </a:r>
          </a:p>
        </p:txBody>
      </p:sp>
      <p:graphicFrame>
        <p:nvGraphicFramePr>
          <p:cNvPr id="8194" name="Object 2">
            <a:extLst>
              <a:ext uri="{FF2B5EF4-FFF2-40B4-BE49-F238E27FC236}">
                <a16:creationId xmlns:a16="http://schemas.microsoft.com/office/drawing/2014/main" id="{9B9AC3CF-CA32-4C5C-9FE1-A3CAD916AF8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00400" y="2362200"/>
          <a:ext cx="2794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0" name="Equation" r:id="rId3" imgW="279360" imgH="355320" progId="Equation.3">
                  <p:embed/>
                </p:oleObj>
              </mc:Choice>
              <mc:Fallback>
                <p:oleObj name="Equation" r:id="rId3" imgW="279360" imgH="35532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2362200"/>
                        <a:ext cx="279400" cy="355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5" name="Object 3">
            <a:extLst>
              <a:ext uri="{FF2B5EF4-FFF2-40B4-BE49-F238E27FC236}">
                <a16:creationId xmlns:a16="http://schemas.microsoft.com/office/drawing/2014/main" id="{800C24A6-33E9-448E-A4FF-3E8449203AB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81400" y="3352800"/>
          <a:ext cx="1247775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1" name="Equation" r:id="rId5" imgW="965160" imgH="825480" progId="Equation.3">
                  <p:embed/>
                </p:oleObj>
              </mc:Choice>
              <mc:Fallback>
                <p:oleObj name="Equation" r:id="rId5" imgW="965160" imgH="82548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3352800"/>
                        <a:ext cx="1247775" cy="1066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4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4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645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645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>
            <a:extLst>
              <a:ext uri="{FF2B5EF4-FFF2-40B4-BE49-F238E27FC236}">
                <a16:creationId xmlns:a16="http://schemas.microsoft.com/office/drawing/2014/main" id="{30435A3C-89B8-4E4C-A6EE-E58909C4B39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057400" y="838200"/>
            <a:ext cx="55626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 eaLnBrk="1" hangingPunct="1"/>
            <a:r>
              <a:rPr lang="en-US" altLang="en-US" sz="3600">
                <a:latin typeface="Comic Sans MS" panose="030F0702030302020204" pitchFamily="66" charset="0"/>
              </a:rPr>
              <a:t>Tabel Satuan dari Daya</a:t>
            </a:r>
          </a:p>
        </p:txBody>
      </p:sp>
      <p:graphicFrame>
        <p:nvGraphicFramePr>
          <p:cNvPr id="9218" name="Object 2">
            <a:extLst>
              <a:ext uri="{FF2B5EF4-FFF2-40B4-BE49-F238E27FC236}">
                <a16:creationId xmlns:a16="http://schemas.microsoft.com/office/drawing/2014/main" id="{DAC44D06-A933-49B6-8970-D1EE9B769D3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81200" y="2057400"/>
          <a:ext cx="7162800" cy="259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1" name="Bitmap Image" r:id="rId3" imgW="4952381" imgH="1104762" progId="PBrush">
                  <p:embed/>
                </p:oleObj>
              </mc:Choice>
              <mc:Fallback>
                <p:oleObj name="Bitmap Image" r:id="rId3" imgW="4952381" imgH="1104762" progId="PBrush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2057400"/>
                        <a:ext cx="7162800" cy="2590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sq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E276C2BC-5CCA-49A8-B673-21735B4FB057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905000" y="609600"/>
            <a:ext cx="5638800" cy="609600"/>
          </a:xfrm>
          <a:prstGeom prst="rect">
            <a:avLst/>
          </a:prstGeom>
        </p:spPr>
        <p:txBody>
          <a:bodyPr/>
          <a:lstStyle/>
          <a:p>
            <a:pPr eaLnBrk="1" hangingPunct="1">
              <a:defRPr/>
            </a:pPr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BENTUK LAIN DARI DAYA</a:t>
            </a:r>
          </a:p>
        </p:txBody>
      </p:sp>
      <p:sp>
        <p:nvSpPr>
          <p:cNvPr id="10245" name="Rectangle 3">
            <a:extLst>
              <a:ext uri="{FF2B5EF4-FFF2-40B4-BE49-F238E27FC236}">
                <a16:creationId xmlns:a16="http://schemas.microsoft.com/office/drawing/2014/main" id="{DA684586-8DF4-4D7B-A9A5-3CFA086ABD58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2057400" y="1295400"/>
            <a:ext cx="6553200" cy="445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000">
                <a:latin typeface="Comic Sans MS" panose="030F0702030302020204" pitchFamily="66" charset="0"/>
              </a:rPr>
              <a:t>Daya dapat pula didefinisikan sebagai perubahan dari energi dibagi dengan waktu.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sz="2000">
              <a:latin typeface="Comic Sans MS" panose="030F0702030302020204" pitchFamily="66" charset="0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sz="2000">
              <a:latin typeface="Comic Sans MS" panose="030F0702030302020204" pitchFamily="66" charset="0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sz="2000">
              <a:latin typeface="Comic Sans MS" panose="030F0702030302020204" pitchFamily="66" charset="0"/>
            </a:endParaRPr>
          </a:p>
          <a:p>
            <a:pPr eaLnBrk="1" hangingPunct="1">
              <a:lnSpc>
                <a:spcPct val="90000"/>
              </a:lnSpc>
            </a:pPr>
            <a:endParaRPr lang="en-US" altLang="en-US" sz="2000">
              <a:latin typeface="Comic Sans MS" panose="030F0702030302020204" pitchFamily="66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000">
                <a:latin typeface="Comic Sans MS" panose="030F0702030302020204" pitchFamily="66" charset="0"/>
              </a:rPr>
              <a:t>Karena kerja, energi dan waktu merupakan besaran skalar, maka daya juga merupakan besaran skalar.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>
                <a:latin typeface="Comic Sans MS" panose="030F0702030302020204" pitchFamily="66" charset="0"/>
              </a:rPr>
              <a:t>Karena </a:t>
            </a:r>
            <a:r>
              <a:rPr lang="en-US" altLang="en-US" sz="2000" i="1">
                <a:latin typeface="Comic Sans MS" panose="030F0702030302020204" pitchFamily="66" charset="0"/>
              </a:rPr>
              <a:t>W</a:t>
            </a:r>
            <a:r>
              <a:rPr lang="en-US" altLang="en-US" sz="2000">
                <a:latin typeface="Comic Sans MS" panose="030F0702030302020204" pitchFamily="66" charset="0"/>
              </a:rPr>
              <a:t> = </a:t>
            </a:r>
            <a:r>
              <a:rPr lang="en-US" altLang="en-US" sz="2000" i="1">
                <a:latin typeface="Comic Sans MS" panose="030F0702030302020204" pitchFamily="66" charset="0"/>
              </a:rPr>
              <a:t>Fs</a:t>
            </a:r>
            <a:r>
              <a:rPr lang="en-US" altLang="en-US" sz="2000">
                <a:latin typeface="Comic Sans MS" panose="030F0702030302020204" pitchFamily="66" charset="0"/>
              </a:rPr>
              <a:t> maka daya rata-rata juga dapat dituliskan sebagai berikut:</a:t>
            </a:r>
            <a:endParaRPr lang="en-US" altLang="en-US" sz="2000" i="1">
              <a:latin typeface="Comic Sans MS" panose="030F0702030302020204" pitchFamily="66" charset="0"/>
            </a:endParaRPr>
          </a:p>
        </p:txBody>
      </p:sp>
      <p:graphicFrame>
        <p:nvGraphicFramePr>
          <p:cNvPr id="10242" name="Object 2">
            <a:extLst>
              <a:ext uri="{FF2B5EF4-FFF2-40B4-BE49-F238E27FC236}">
                <a16:creationId xmlns:a16="http://schemas.microsoft.com/office/drawing/2014/main" id="{17606404-AAA5-4202-A9D1-EEB3F4F0CDA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48000" y="2209800"/>
          <a:ext cx="32766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9" name="Equation" r:id="rId3" imgW="3276360" imgH="825480" progId="Equation.3">
                  <p:embed/>
                </p:oleObj>
              </mc:Choice>
              <mc:Fallback>
                <p:oleObj name="Equation" r:id="rId3" imgW="3276360" imgH="82548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2209800"/>
                        <a:ext cx="3276600" cy="825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3" name="Object 3">
            <a:extLst>
              <a:ext uri="{FF2B5EF4-FFF2-40B4-BE49-F238E27FC236}">
                <a16:creationId xmlns:a16="http://schemas.microsoft.com/office/drawing/2014/main" id="{A113AB00-A4E2-4064-9D7C-D0281C7BB8E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343400" y="4953000"/>
          <a:ext cx="1447800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0" name="Equation" r:id="rId5" imgW="1066680" imgH="368280" progId="Equation.3">
                  <p:embed/>
                </p:oleObj>
              </mc:Choice>
              <mc:Fallback>
                <p:oleObj name="Equation" r:id="rId5" imgW="1066680" imgH="36828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4953000"/>
                        <a:ext cx="1447800" cy="596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46" name="Picture 7">
            <a:extLst>
              <a:ext uri="{FF2B5EF4-FFF2-40B4-BE49-F238E27FC236}">
                <a16:creationId xmlns:a16="http://schemas.microsoft.com/office/drawing/2014/main" id="{E90E44FC-F5DD-4A3E-80CD-887DF42854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6232525"/>
            <a:ext cx="9144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02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02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102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102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03BCB4E3-1539-415B-A982-9E0216C80E73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981200" y="304800"/>
            <a:ext cx="3124200" cy="838200"/>
          </a:xfrm>
          <a:prstGeom prst="rect">
            <a:avLst/>
          </a:prstGeom>
        </p:spPr>
        <p:txBody>
          <a:bodyPr/>
          <a:lstStyle/>
          <a:p>
            <a:pPr algn="l" eaLnBrk="1" hangingPunct="1"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LATIHAN SOAL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F6BA5BC6-A32A-4199-9D29-2072665806C5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057400" y="1066800"/>
            <a:ext cx="6781800" cy="1447800"/>
          </a:xfrm>
          <a:prstGeom prst="rect">
            <a:avLst/>
          </a:prstGeo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1. Usaha yang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dilakukan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oleh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gaya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sebesar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50 N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sewaktu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menarik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beban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seperti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gambar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pada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sudut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45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cs typeface="Times New Roman" pitchFamily="18" charset="0"/>
              </a:rPr>
              <a:t>ºsejauh 10 m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cs typeface="Times New Roman" pitchFamily="18" charset="0"/>
              </a:rPr>
              <a:t>adalah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cs typeface="Times New Roman" pitchFamily="18" charset="0"/>
              </a:rPr>
              <a:t> … (J)</a:t>
            </a:r>
            <a:endParaRPr lang="en-US" sz="2400" dirty="0"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</p:txBody>
      </p:sp>
      <p:pic>
        <p:nvPicPr>
          <p:cNvPr id="17412" name="Picture 5" descr="E:\PhsH\media\content\main\graphics\illustr\ch6\fig06_02.gif">
            <a:extLst>
              <a:ext uri="{FF2B5EF4-FFF2-40B4-BE49-F238E27FC236}">
                <a16:creationId xmlns:a16="http://schemas.microsoft.com/office/drawing/2014/main" id="{2F68B964-44D0-439F-A8A1-A0125A7FAE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2200" y="2819400"/>
            <a:ext cx="6324600" cy="1600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3557" name="TextBox 5">
            <a:extLst>
              <a:ext uri="{FF2B5EF4-FFF2-40B4-BE49-F238E27FC236}">
                <a16:creationId xmlns:a16="http://schemas.microsoft.com/office/drawing/2014/main" id="{C7A80434-819A-49FF-B9EC-7C21AFD11E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400" y="4648200"/>
            <a:ext cx="35052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buFontTx/>
              <a:buAutoNum type="alphaLcPeriod"/>
            </a:pPr>
            <a:r>
              <a:rPr lang="en-US" altLang="en-US">
                <a:hlinkClick r:id="rId3" action="ppaction://hlinksldjump"/>
              </a:rPr>
              <a:t>100 </a:t>
            </a:r>
            <a:endParaRPr lang="en-US" altLang="en-US"/>
          </a:p>
          <a:p>
            <a:pPr eaLnBrk="1" hangingPunct="1">
              <a:buFontTx/>
              <a:buAutoNum type="alphaLcPeriod"/>
            </a:pPr>
            <a:r>
              <a:rPr lang="en-US" altLang="en-US">
                <a:hlinkClick r:id="rId3" action="ppaction://hlinksldjump"/>
              </a:rPr>
              <a:t>150√2</a:t>
            </a:r>
            <a:endParaRPr lang="en-US" altLang="en-US"/>
          </a:p>
          <a:p>
            <a:pPr eaLnBrk="1" hangingPunct="1">
              <a:buFontTx/>
              <a:buAutoNum type="alphaLcPeriod"/>
            </a:pPr>
            <a:r>
              <a:rPr lang="en-US" altLang="en-US">
                <a:hlinkClick r:id="rId3" action="ppaction://hlinksldjump"/>
              </a:rPr>
              <a:t>200 √2</a:t>
            </a:r>
            <a:endParaRPr lang="en-US" altLang="en-US"/>
          </a:p>
          <a:p>
            <a:pPr eaLnBrk="1" hangingPunct="1">
              <a:buFontTx/>
              <a:buAutoNum type="alphaLcPeriod"/>
            </a:pPr>
            <a:r>
              <a:rPr lang="en-US" altLang="en-US">
                <a:hlinkClick r:id="rId4" action="ppaction://hlinksldjump"/>
              </a:rPr>
              <a:t>250 √2</a:t>
            </a:r>
            <a:endParaRPr lang="en-US" altLang="en-US"/>
          </a:p>
          <a:p>
            <a:pPr eaLnBrk="1" hangingPunct="1">
              <a:buFontTx/>
              <a:buAutoNum type="alphaLcPeriod"/>
            </a:pPr>
            <a:r>
              <a:rPr lang="en-US" altLang="en-US">
                <a:hlinkClick r:id="rId3" action="ppaction://hlinksldjump"/>
              </a:rPr>
              <a:t>500</a:t>
            </a:r>
            <a:endParaRPr lang="en-US" altLang="en-US"/>
          </a:p>
        </p:txBody>
      </p:sp>
      <p:pic>
        <p:nvPicPr>
          <p:cNvPr id="23558" name="Picture 7">
            <a:extLst>
              <a:ext uri="{FF2B5EF4-FFF2-40B4-BE49-F238E27FC236}">
                <a16:creationId xmlns:a16="http://schemas.microsoft.com/office/drawing/2014/main" id="{478A0627-9045-4739-BD1E-0DBDB9F968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25" y="6232525"/>
            <a:ext cx="173355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Box 3">
            <a:extLst>
              <a:ext uri="{FF2B5EF4-FFF2-40B4-BE49-F238E27FC236}">
                <a16:creationId xmlns:a16="http://schemas.microsoft.com/office/drawing/2014/main" id="{9D6A5247-1512-4794-8DA9-8DB71ED75D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1590675"/>
            <a:ext cx="48006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Comic Sans MS" panose="030F0702030302020204" pitchFamily="66" charset="0"/>
              </a:rPr>
              <a:t>JAWABAN : </a:t>
            </a:r>
            <a:r>
              <a:rPr lang="en-US" altLang="en-US" sz="5400">
                <a:solidFill>
                  <a:srgbClr val="C00000"/>
                </a:solidFill>
                <a:latin typeface="Comic Sans MS" panose="030F0702030302020204" pitchFamily="66" charset="0"/>
              </a:rPr>
              <a:t>BENAR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C06D62B-41B9-449D-AAAF-06EACB37C3AD}"/>
              </a:ext>
            </a:extLst>
          </p:cNvPr>
          <p:cNvSpPr txBox="1"/>
          <p:nvPr/>
        </p:nvSpPr>
        <p:spPr>
          <a:xfrm>
            <a:off x="2438400" y="2679700"/>
            <a:ext cx="5867400" cy="18161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800" dirty="0" err="1">
                <a:latin typeface="Comic Sans MS" pitchFamily="66" charset="0"/>
                <a:cs typeface="+mn-cs"/>
              </a:rPr>
              <a:t>Penyelesaian</a:t>
            </a:r>
            <a:r>
              <a:rPr lang="en-US" sz="2800" dirty="0">
                <a:latin typeface="Comic Sans MS" pitchFamily="66" charset="0"/>
                <a:cs typeface="+mn-cs"/>
              </a:rPr>
              <a:t> : D</a:t>
            </a:r>
          </a:p>
          <a:p>
            <a:pPr>
              <a:defRPr/>
            </a:pPr>
            <a:r>
              <a:rPr lang="en-US" sz="2800" dirty="0">
                <a:latin typeface="Comic Sans MS" pitchFamily="66" charset="0"/>
                <a:cs typeface="+mn-cs"/>
              </a:rPr>
              <a:t>W = F x s </a:t>
            </a:r>
            <a:r>
              <a:rPr lang="en-US" sz="2800" dirty="0" err="1">
                <a:latin typeface="Comic Sans MS" pitchFamily="66" charset="0"/>
                <a:cs typeface="+mn-cs"/>
              </a:rPr>
              <a:t>cos</a:t>
            </a:r>
            <a:r>
              <a:rPr lang="en-US" sz="2800" dirty="0">
                <a:latin typeface="Comic Sans MS" pitchFamily="66" charset="0"/>
                <a:cs typeface="+mn-cs"/>
              </a:rPr>
              <a:t> </a:t>
            </a:r>
            <a:r>
              <a:rPr lang="el-GR" sz="2800" dirty="0">
                <a:latin typeface="Comic Sans MS" pitchFamily="66" charset="0"/>
                <a:cs typeface="Times New Roman"/>
              </a:rPr>
              <a:t>θ</a:t>
            </a:r>
            <a:endParaRPr lang="en-US" sz="2800" dirty="0">
              <a:latin typeface="Comic Sans MS" pitchFamily="66" charset="0"/>
              <a:cs typeface="Times New Roman"/>
            </a:endParaRPr>
          </a:p>
          <a:p>
            <a:pPr marL="457200">
              <a:defRPr/>
            </a:pPr>
            <a:r>
              <a:rPr lang="en-US" sz="2800" dirty="0">
                <a:latin typeface="Comic Sans MS" pitchFamily="66" charset="0"/>
                <a:cs typeface="Times New Roman"/>
              </a:rPr>
              <a:t>= 50 x 15 </a:t>
            </a:r>
            <a:r>
              <a:rPr lang="en-US" sz="2800" dirty="0" err="1">
                <a:latin typeface="Comic Sans MS" pitchFamily="66" charset="0"/>
                <a:cs typeface="Times New Roman"/>
              </a:rPr>
              <a:t>cos</a:t>
            </a:r>
            <a:r>
              <a:rPr lang="en-US" sz="2800" dirty="0">
                <a:latin typeface="Comic Sans MS" pitchFamily="66" charset="0"/>
                <a:cs typeface="Times New Roman"/>
              </a:rPr>
              <a:t> 45</a:t>
            </a:r>
            <a:r>
              <a:rPr lang="en-US" sz="2800" baseline="30000" dirty="0">
                <a:latin typeface="Comic Sans MS" pitchFamily="66" charset="0"/>
                <a:cs typeface="Times New Roman"/>
              </a:rPr>
              <a:t>0</a:t>
            </a:r>
          </a:p>
          <a:p>
            <a:pPr marL="457200">
              <a:defRPr/>
            </a:pPr>
            <a:r>
              <a:rPr lang="en-US" sz="2800" baseline="30000" dirty="0">
                <a:latin typeface="Comic Sans MS" pitchFamily="66" charset="0"/>
                <a:cs typeface="Times New Roman"/>
              </a:rPr>
              <a:t>= 250 √2</a:t>
            </a:r>
            <a:endParaRPr lang="en-US" sz="2800" dirty="0">
              <a:latin typeface="Comic Sans MS" pitchFamily="66" charset="0"/>
              <a:cs typeface="+mn-cs"/>
            </a:endParaRPr>
          </a:p>
        </p:txBody>
      </p:sp>
      <p:sp>
        <p:nvSpPr>
          <p:cNvPr id="24580" name="TextBox 5">
            <a:extLst>
              <a:ext uri="{FF2B5EF4-FFF2-40B4-BE49-F238E27FC236}">
                <a16:creationId xmlns:a16="http://schemas.microsoft.com/office/drawing/2014/main" id="{0CDE714A-02AD-48BC-8543-25B14F9B36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5181600"/>
            <a:ext cx="5410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>
                <a:latin typeface="Comic Sans MS" panose="030F0702030302020204" pitchFamily="66" charset="0"/>
              </a:rPr>
              <a:t>SOAL SELANJUTNYA …</a:t>
            </a:r>
          </a:p>
        </p:txBody>
      </p:sp>
      <p:sp>
        <p:nvSpPr>
          <p:cNvPr id="10" name="Oval 9">
            <a:hlinkClick r:id="rId2" action="ppaction://hlinksldjump"/>
            <a:extLst>
              <a:ext uri="{FF2B5EF4-FFF2-40B4-BE49-F238E27FC236}">
                <a16:creationId xmlns:a16="http://schemas.microsoft.com/office/drawing/2014/main" id="{2574CBEB-80EC-4550-9875-151B57FAB2BF}"/>
              </a:ext>
            </a:extLst>
          </p:cNvPr>
          <p:cNvSpPr/>
          <p:nvPr/>
        </p:nvSpPr>
        <p:spPr bwMode="auto">
          <a:xfrm>
            <a:off x="6934200" y="5181600"/>
            <a:ext cx="381000" cy="3048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4">
            <a:extLst>
              <a:ext uri="{FF2B5EF4-FFF2-40B4-BE49-F238E27FC236}">
                <a16:creationId xmlns:a16="http://schemas.microsoft.com/office/drawing/2014/main" id="{335A39B1-D35D-4DB8-9C5F-D66A18E3AD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1590675"/>
            <a:ext cx="48006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Comic Sans MS" panose="030F0702030302020204" pitchFamily="66" charset="0"/>
              </a:rPr>
              <a:t>JAWABAN : </a:t>
            </a:r>
            <a:r>
              <a:rPr lang="en-US" altLang="en-US" sz="5400">
                <a:solidFill>
                  <a:srgbClr val="C00000"/>
                </a:solidFill>
                <a:latin typeface="Comic Sans MS" panose="030F0702030302020204" pitchFamily="66" charset="0"/>
              </a:rPr>
              <a:t>SALAH</a:t>
            </a:r>
          </a:p>
        </p:txBody>
      </p:sp>
      <p:sp>
        <p:nvSpPr>
          <p:cNvPr id="25603" name="TextBox 5">
            <a:extLst>
              <a:ext uri="{FF2B5EF4-FFF2-40B4-BE49-F238E27FC236}">
                <a16:creationId xmlns:a16="http://schemas.microsoft.com/office/drawing/2014/main" id="{64F31AB1-3FA5-4A20-BB12-6D4AC060B6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3133725"/>
            <a:ext cx="5410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800">
                <a:latin typeface="Comic Sans MS" panose="030F0702030302020204" pitchFamily="66" charset="0"/>
              </a:rPr>
              <a:t>Silakan coba lagi…</a:t>
            </a:r>
          </a:p>
        </p:txBody>
      </p:sp>
      <p:sp>
        <p:nvSpPr>
          <p:cNvPr id="8" name="Oval 7">
            <a:hlinkClick r:id="rId2" action="ppaction://hlinksldjump"/>
            <a:extLst>
              <a:ext uri="{FF2B5EF4-FFF2-40B4-BE49-F238E27FC236}">
                <a16:creationId xmlns:a16="http://schemas.microsoft.com/office/drawing/2014/main" id="{249863AC-1537-4F56-B58A-E1CBD1F8CF47}"/>
              </a:ext>
            </a:extLst>
          </p:cNvPr>
          <p:cNvSpPr/>
          <p:nvPr/>
        </p:nvSpPr>
        <p:spPr bwMode="auto">
          <a:xfrm>
            <a:off x="6248400" y="3276600"/>
            <a:ext cx="457200" cy="3048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0A745346-8DFF-4CA5-A506-7FCFC8A1F35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981200" y="228600"/>
            <a:ext cx="4572000" cy="533400"/>
          </a:xfrm>
          <a:prstGeom prst="rect">
            <a:avLst/>
          </a:prstGeom>
        </p:spPr>
        <p:txBody>
          <a:bodyPr/>
          <a:lstStyle/>
          <a:p>
            <a:pPr eaLnBrk="1" hangingPunct="1"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2. ANGKAT BEBAN</a:t>
            </a: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B1AEACB8-E305-4C22-A0EC-734129D5F2E4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981200" y="838200"/>
            <a:ext cx="6324600" cy="1981200"/>
          </a:xfrm>
          <a:prstGeom prst="rect">
            <a:avLst/>
          </a:prstGeo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Atlet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angkat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berat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sedang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mengangkat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barbel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dengan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berat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710 N.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Pada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gambar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i="1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b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ia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mengangkat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beban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sejauh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0,65 m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di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atas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dadanya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.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Pada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gambar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i="1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c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ia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menurunkannya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dedngan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jarak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yang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sama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.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Beban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dinaikkan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dan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diturunkan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dengan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kecepatan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yang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sama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.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Besar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usaha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yang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dilakukan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pada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barbel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ketika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diangkat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adalah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…</a:t>
            </a:r>
          </a:p>
        </p:txBody>
      </p:sp>
      <p:sp>
        <p:nvSpPr>
          <p:cNvPr id="26628" name="TextBox 5">
            <a:extLst>
              <a:ext uri="{FF2B5EF4-FFF2-40B4-BE49-F238E27FC236}">
                <a16:creationId xmlns:a16="http://schemas.microsoft.com/office/drawing/2014/main" id="{DB85B6FF-16F8-4D5F-BF64-D492745E9E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400" y="4343400"/>
            <a:ext cx="23622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buFontTx/>
              <a:buAutoNum type="alphaLcPeriod"/>
            </a:pPr>
            <a:r>
              <a:rPr lang="en-US" altLang="en-US">
                <a:latin typeface="Comic Sans MS" panose="030F0702030302020204" pitchFamily="66" charset="0"/>
                <a:hlinkClick r:id="rId2" action="ppaction://hlinksldjump"/>
              </a:rPr>
              <a:t>460 J</a:t>
            </a:r>
            <a:endParaRPr lang="en-US" altLang="en-US">
              <a:latin typeface="Comic Sans MS" panose="030F0702030302020204" pitchFamily="66" charset="0"/>
            </a:endParaRPr>
          </a:p>
          <a:p>
            <a:pPr eaLnBrk="1" hangingPunct="1">
              <a:buFontTx/>
              <a:buAutoNum type="alphaLcPeriod"/>
            </a:pPr>
            <a:r>
              <a:rPr lang="en-US" altLang="en-US">
                <a:latin typeface="Comic Sans MS" panose="030F0702030302020204" pitchFamily="66" charset="0"/>
                <a:hlinkClick r:id="rId3" action="ppaction://hlinksldjump"/>
              </a:rPr>
              <a:t>- 460 J</a:t>
            </a:r>
            <a:endParaRPr lang="en-US" altLang="en-US">
              <a:latin typeface="Comic Sans MS" panose="030F0702030302020204" pitchFamily="66" charset="0"/>
            </a:endParaRPr>
          </a:p>
          <a:p>
            <a:pPr eaLnBrk="1" hangingPunct="1">
              <a:buFontTx/>
              <a:buAutoNum type="alphaLcPeriod"/>
            </a:pPr>
            <a:r>
              <a:rPr lang="en-US" altLang="en-US">
                <a:latin typeface="Comic Sans MS" panose="030F0702030302020204" pitchFamily="66" charset="0"/>
                <a:hlinkClick r:id="rId3" action="ppaction://hlinksldjump"/>
              </a:rPr>
              <a:t>300 J</a:t>
            </a:r>
            <a:endParaRPr lang="en-US" altLang="en-US">
              <a:latin typeface="Comic Sans MS" panose="030F0702030302020204" pitchFamily="66" charset="0"/>
            </a:endParaRPr>
          </a:p>
          <a:p>
            <a:pPr eaLnBrk="1" hangingPunct="1">
              <a:buFontTx/>
              <a:buAutoNum type="alphaLcPeriod"/>
            </a:pPr>
            <a:r>
              <a:rPr lang="en-US" altLang="en-US">
                <a:latin typeface="Comic Sans MS" panose="030F0702030302020204" pitchFamily="66" charset="0"/>
                <a:hlinkClick r:id="rId3" action="ppaction://hlinksldjump"/>
              </a:rPr>
              <a:t>-350 J</a:t>
            </a:r>
            <a:endParaRPr lang="en-US" altLang="en-US">
              <a:latin typeface="Comic Sans MS" panose="030F0702030302020204" pitchFamily="66" charset="0"/>
            </a:endParaRPr>
          </a:p>
          <a:p>
            <a:pPr eaLnBrk="1" hangingPunct="1">
              <a:buFontTx/>
              <a:buAutoNum type="alphaLcPeriod"/>
            </a:pPr>
            <a:r>
              <a:rPr lang="en-US" altLang="en-US">
                <a:latin typeface="Comic Sans MS" panose="030F0702030302020204" pitchFamily="66" charset="0"/>
                <a:hlinkClick r:id="rId3" action="ppaction://hlinksldjump"/>
              </a:rPr>
              <a:t>280  J</a:t>
            </a:r>
            <a:endParaRPr lang="en-US" altLang="en-US"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>
            <a:extLst>
              <a:ext uri="{FF2B5EF4-FFF2-40B4-BE49-F238E27FC236}">
                <a16:creationId xmlns:a16="http://schemas.microsoft.com/office/drawing/2014/main" id="{3649BE2C-2565-4F79-9B2E-DE31B04579F5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057400" y="1676400"/>
            <a:ext cx="6400800" cy="4648200"/>
          </a:xfrm>
          <a:prstGeom prst="rect">
            <a:avLst/>
          </a:prstGeom>
        </p:spPr>
        <p:txBody>
          <a:bodyPr/>
          <a:lstStyle/>
          <a:p>
            <a:pPr marL="609600" indent="-609600" eaLnBrk="1" hangingPunct="1">
              <a:buFont typeface="Wingdings" panose="05000000000000000000" pitchFamily="2" charset="2"/>
              <a:buNone/>
              <a:defRPr/>
            </a:pPr>
            <a:r>
              <a:rPr lang="en-US" sz="2400" dirty="0" err="1">
                <a:latin typeface="Comic Sans MS" pitchFamily="66" charset="0"/>
              </a:rPr>
              <a:t>Penyelesaian</a:t>
            </a:r>
            <a:r>
              <a:rPr lang="en-US" sz="2400" dirty="0">
                <a:latin typeface="Comic Sans MS" pitchFamily="66" charset="0"/>
              </a:rPr>
              <a:t> : A</a:t>
            </a:r>
          </a:p>
          <a:p>
            <a:pPr marL="609600" indent="-609600" eaLnBrk="1" hangingPunct="1">
              <a:defRPr/>
            </a:pPr>
            <a:r>
              <a:rPr lang="en-US" sz="2400" dirty="0" err="1">
                <a:latin typeface="Comic Sans MS" pitchFamily="66" charset="0"/>
              </a:rPr>
              <a:t>Barbel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diangkat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dan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diturunkan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dengan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kecepatan</a:t>
            </a:r>
            <a:r>
              <a:rPr lang="en-US" sz="2400" dirty="0">
                <a:latin typeface="Comic Sans MS" pitchFamily="66" charset="0"/>
              </a:rPr>
              <a:t> yang </a:t>
            </a:r>
            <a:r>
              <a:rPr lang="en-US" sz="2400" dirty="0" err="1">
                <a:latin typeface="Comic Sans MS" pitchFamily="66" charset="0"/>
              </a:rPr>
              <a:t>sama</a:t>
            </a:r>
            <a:r>
              <a:rPr lang="en-US" sz="2400" dirty="0">
                <a:latin typeface="Comic Sans MS" pitchFamily="66" charset="0"/>
              </a:rPr>
              <a:t>, </a:t>
            </a:r>
            <a:r>
              <a:rPr lang="en-US" sz="2400" dirty="0" err="1">
                <a:latin typeface="Comic Sans MS" pitchFamily="66" charset="0"/>
              </a:rPr>
              <a:t>sehingga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kondisinya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adalah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setimbang</a:t>
            </a:r>
            <a:r>
              <a:rPr lang="en-US" sz="2400" dirty="0">
                <a:latin typeface="Comic Sans MS" pitchFamily="66" charset="0"/>
              </a:rPr>
              <a:t>. </a:t>
            </a:r>
            <a:r>
              <a:rPr lang="en-US" sz="2400" dirty="0" err="1">
                <a:latin typeface="Comic Sans MS" pitchFamily="66" charset="0"/>
              </a:rPr>
              <a:t>Konsekwensinya</a:t>
            </a:r>
            <a:r>
              <a:rPr lang="en-US" sz="2400" dirty="0">
                <a:latin typeface="Comic Sans MS" pitchFamily="66" charset="0"/>
              </a:rPr>
              <a:t>, </a:t>
            </a:r>
            <a:r>
              <a:rPr lang="en-US" sz="2400" dirty="0" err="1">
                <a:latin typeface="Comic Sans MS" pitchFamily="66" charset="0"/>
              </a:rPr>
              <a:t>gaya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b="1" dirty="0">
                <a:latin typeface="Comic Sans MS" pitchFamily="66" charset="0"/>
              </a:rPr>
              <a:t>F</a:t>
            </a:r>
            <a:r>
              <a:rPr lang="en-US" sz="2400" dirty="0">
                <a:latin typeface="Comic Sans MS" pitchFamily="66" charset="0"/>
              </a:rPr>
              <a:t> yang </a:t>
            </a:r>
            <a:r>
              <a:rPr lang="en-US" sz="2400" dirty="0" err="1">
                <a:latin typeface="Comic Sans MS" pitchFamily="66" charset="0"/>
              </a:rPr>
              <a:t>dikerjakan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oleh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atlet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haruslah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seim</a:t>
            </a:r>
            <a:r>
              <a:rPr lang="en-US" sz="2400" dirty="0">
                <a:latin typeface="Comic Sans MS" pitchFamily="66" charset="0"/>
              </a:rPr>
              <a:t>-bang </a:t>
            </a:r>
            <a:r>
              <a:rPr lang="en-US" sz="2400" dirty="0" err="1">
                <a:latin typeface="Comic Sans MS" pitchFamily="66" charset="0"/>
              </a:rPr>
              <a:t>dengan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berat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dari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barbel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tersebut</a:t>
            </a:r>
            <a:r>
              <a:rPr lang="en-US" sz="2400" dirty="0">
                <a:latin typeface="Comic Sans MS" pitchFamily="66" charset="0"/>
              </a:rPr>
              <a:t>, </a:t>
            </a:r>
            <a:r>
              <a:rPr lang="en-US" sz="2400" dirty="0" err="1">
                <a:latin typeface="Comic Sans MS" pitchFamily="66" charset="0"/>
              </a:rPr>
              <a:t>sehingga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i="1" dirty="0">
                <a:latin typeface="Comic Sans MS" pitchFamily="66" charset="0"/>
              </a:rPr>
              <a:t>F</a:t>
            </a:r>
            <a:r>
              <a:rPr lang="en-US" sz="2400" dirty="0">
                <a:latin typeface="Comic Sans MS" pitchFamily="66" charset="0"/>
              </a:rPr>
              <a:t> = 710 N</a:t>
            </a:r>
          </a:p>
          <a:p>
            <a:pPr marL="609600" indent="-609600" eaLnBrk="1" hangingPunct="1">
              <a:buFont typeface="Wingdings" panose="05000000000000000000" pitchFamily="2" charset="2"/>
              <a:buNone/>
              <a:defRPr/>
            </a:pPr>
            <a:r>
              <a:rPr lang="en-US" sz="2400" dirty="0">
                <a:latin typeface="Comic Sans MS" pitchFamily="66" charset="0"/>
              </a:rPr>
              <a:t>	</a:t>
            </a:r>
            <a:r>
              <a:rPr lang="en-US" sz="2400" dirty="0" err="1">
                <a:latin typeface="Comic Sans MS" pitchFamily="66" charset="0"/>
              </a:rPr>
              <a:t>Kerja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ketika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beban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dinaikkan</a:t>
            </a:r>
            <a:r>
              <a:rPr lang="en-US" sz="2400" dirty="0">
                <a:latin typeface="Comic Sans MS" pitchFamily="66" charset="0"/>
              </a:rPr>
              <a:t>:</a:t>
            </a:r>
          </a:p>
          <a:p>
            <a:pPr marL="609600" indent="-609600" eaLnBrk="1" hangingPunct="1">
              <a:buFont typeface="Wingdings" panose="05000000000000000000" pitchFamily="2" charset="2"/>
              <a:buNone/>
              <a:defRPr/>
            </a:pPr>
            <a:endParaRPr lang="en-US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609600" indent="-609600" eaLnBrk="1" hangingPunct="1">
              <a:buFont typeface="Wingdings" panose="05000000000000000000" pitchFamily="2" charset="2"/>
              <a:buNone/>
              <a:defRPr/>
            </a:pPr>
            <a:endParaRPr lang="en-US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609600" indent="-609600" eaLnBrk="1" hangingPunct="1">
              <a:buFont typeface="Wingdings" panose="05000000000000000000" pitchFamily="2" charset="2"/>
              <a:buNone/>
              <a:defRPr/>
            </a:pPr>
            <a:endParaRPr lang="en-US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aphicFrame>
        <p:nvGraphicFramePr>
          <p:cNvPr id="11266" name="Object 4">
            <a:extLst>
              <a:ext uri="{FF2B5EF4-FFF2-40B4-BE49-F238E27FC236}">
                <a16:creationId xmlns:a16="http://schemas.microsoft.com/office/drawing/2014/main" id="{BD52016B-CCCD-44A3-A2EA-8E9B4D42410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43200" y="5410200"/>
          <a:ext cx="5133975" cy="420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0" name="Bitmap Image" r:id="rId3" imgW="3258005" imgH="266737" progId="PBrush">
                  <p:embed/>
                </p:oleObj>
              </mc:Choice>
              <mc:Fallback>
                <p:oleObj name="Bitmap Image" r:id="rId3" imgW="3258005" imgH="266737" progId="PBrush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5410200"/>
                        <a:ext cx="5133975" cy="420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sq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8" name="TextBox 6">
            <a:extLst>
              <a:ext uri="{FF2B5EF4-FFF2-40B4-BE49-F238E27FC236}">
                <a16:creationId xmlns:a16="http://schemas.microsoft.com/office/drawing/2014/main" id="{1D7731BA-5903-44AB-B289-623AC5ECD3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685800"/>
            <a:ext cx="48006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Comic Sans MS" panose="030F0702030302020204" pitchFamily="66" charset="0"/>
              </a:rPr>
              <a:t>JAWABAN : </a:t>
            </a:r>
            <a:r>
              <a:rPr lang="en-US" altLang="en-US" sz="5400">
                <a:solidFill>
                  <a:srgbClr val="C00000"/>
                </a:solidFill>
                <a:latin typeface="Comic Sans MS" panose="030F0702030302020204" pitchFamily="66" charset="0"/>
              </a:rPr>
              <a:t>BENAR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Box 4">
            <a:extLst>
              <a:ext uri="{FF2B5EF4-FFF2-40B4-BE49-F238E27FC236}">
                <a16:creationId xmlns:a16="http://schemas.microsoft.com/office/drawing/2014/main" id="{B5D43F34-5A4A-4386-81D6-44CA966CE8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1590675"/>
            <a:ext cx="48006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Comic Sans MS" panose="030F0702030302020204" pitchFamily="66" charset="0"/>
              </a:rPr>
              <a:t>JAWABAN : </a:t>
            </a:r>
            <a:r>
              <a:rPr lang="en-US" altLang="en-US" sz="5400">
                <a:solidFill>
                  <a:srgbClr val="C00000"/>
                </a:solidFill>
                <a:latin typeface="Comic Sans MS" panose="030F0702030302020204" pitchFamily="66" charset="0"/>
              </a:rPr>
              <a:t>SALAH</a:t>
            </a:r>
          </a:p>
        </p:txBody>
      </p:sp>
      <p:sp>
        <p:nvSpPr>
          <p:cNvPr id="27651" name="TextBox 5">
            <a:extLst>
              <a:ext uri="{FF2B5EF4-FFF2-40B4-BE49-F238E27FC236}">
                <a16:creationId xmlns:a16="http://schemas.microsoft.com/office/drawing/2014/main" id="{3D2941CC-698D-4D0F-AAAE-9096B3168A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3133725"/>
            <a:ext cx="5410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800">
                <a:latin typeface="Comic Sans MS" panose="030F0702030302020204" pitchFamily="66" charset="0"/>
              </a:rPr>
              <a:t>Silakan coba lagi…</a:t>
            </a:r>
          </a:p>
        </p:txBody>
      </p:sp>
      <p:sp>
        <p:nvSpPr>
          <p:cNvPr id="8" name="Oval 7">
            <a:hlinkClick r:id="rId2" action="ppaction://hlinksldjump"/>
            <a:extLst>
              <a:ext uri="{FF2B5EF4-FFF2-40B4-BE49-F238E27FC236}">
                <a16:creationId xmlns:a16="http://schemas.microsoft.com/office/drawing/2014/main" id="{81932D95-2A14-4C35-9C7E-F20C4A83EBB2}"/>
              </a:ext>
            </a:extLst>
          </p:cNvPr>
          <p:cNvSpPr/>
          <p:nvPr/>
        </p:nvSpPr>
        <p:spPr bwMode="auto">
          <a:xfrm>
            <a:off x="6324600" y="3200400"/>
            <a:ext cx="381000" cy="3048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3">
            <a:extLst>
              <a:ext uri="{FF2B5EF4-FFF2-40B4-BE49-F238E27FC236}">
                <a16:creationId xmlns:a16="http://schemas.microsoft.com/office/drawing/2014/main" id="{FA7076CB-AE02-4868-A1D1-070DBEDC4F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1295400"/>
            <a:ext cx="7772400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0838" indent="-35083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>
                <a:latin typeface="Comic Sans MS" panose="030F0702030302020204" pitchFamily="66" charset="0"/>
              </a:rPr>
              <a:t>3. Berdasarkan soal no. 2 besar usaha yang dilakukan pada barbel ketika diangkat adalah …</a:t>
            </a:r>
          </a:p>
          <a:p>
            <a:pPr eaLnBrk="1" hangingPunct="1"/>
            <a:r>
              <a:rPr lang="en-US" altLang="en-US">
                <a:latin typeface="Comic Sans MS" panose="030F0702030302020204" pitchFamily="66" charset="0"/>
              </a:rPr>
              <a:t>	</a:t>
            </a:r>
          </a:p>
        </p:txBody>
      </p:sp>
      <p:sp>
        <p:nvSpPr>
          <p:cNvPr id="28675" name="TextBox 5">
            <a:hlinkClick r:id="rId2" action="ppaction://hlinksldjump"/>
            <a:extLst>
              <a:ext uri="{FF2B5EF4-FFF2-40B4-BE49-F238E27FC236}">
                <a16:creationId xmlns:a16="http://schemas.microsoft.com/office/drawing/2014/main" id="{A72FA139-FA17-425D-B0B9-DF3D45B0CE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2819400"/>
            <a:ext cx="23622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buFontTx/>
              <a:buAutoNum type="alphaLcPeriod"/>
            </a:pPr>
            <a:r>
              <a:rPr lang="en-US" altLang="en-US">
                <a:latin typeface="Comic Sans MS" panose="030F0702030302020204" pitchFamily="66" charset="0"/>
                <a:hlinkClick r:id="rId2" action="ppaction://hlinksldjump"/>
              </a:rPr>
              <a:t>460 J</a:t>
            </a:r>
            <a:endParaRPr lang="en-US" altLang="en-US">
              <a:latin typeface="Comic Sans MS" panose="030F0702030302020204" pitchFamily="66" charset="0"/>
            </a:endParaRPr>
          </a:p>
          <a:p>
            <a:pPr eaLnBrk="1" hangingPunct="1">
              <a:buFontTx/>
              <a:buAutoNum type="alphaLcPeriod"/>
            </a:pPr>
            <a:r>
              <a:rPr lang="en-US" altLang="en-US">
                <a:latin typeface="Comic Sans MS" panose="030F0702030302020204" pitchFamily="66" charset="0"/>
                <a:hlinkClick r:id="rId3" action="ppaction://hlinksldjump"/>
              </a:rPr>
              <a:t>- 460 J</a:t>
            </a:r>
            <a:endParaRPr lang="en-US" altLang="en-US">
              <a:latin typeface="Comic Sans MS" panose="030F0702030302020204" pitchFamily="66" charset="0"/>
            </a:endParaRPr>
          </a:p>
          <a:p>
            <a:pPr eaLnBrk="1" hangingPunct="1">
              <a:buFontTx/>
              <a:buAutoNum type="alphaLcPeriod"/>
            </a:pPr>
            <a:r>
              <a:rPr lang="en-US" altLang="en-US">
                <a:latin typeface="Comic Sans MS" panose="030F0702030302020204" pitchFamily="66" charset="0"/>
                <a:hlinkClick r:id="rId4" action="ppaction://hlinksldjump"/>
              </a:rPr>
              <a:t>300 J</a:t>
            </a:r>
            <a:endParaRPr lang="en-US" altLang="en-US">
              <a:latin typeface="Comic Sans MS" panose="030F0702030302020204" pitchFamily="66" charset="0"/>
            </a:endParaRPr>
          </a:p>
          <a:p>
            <a:pPr eaLnBrk="1" hangingPunct="1">
              <a:buFontTx/>
              <a:buAutoNum type="alphaLcPeriod"/>
            </a:pPr>
            <a:r>
              <a:rPr lang="en-US" altLang="en-US">
                <a:latin typeface="Comic Sans MS" panose="030F0702030302020204" pitchFamily="66" charset="0"/>
                <a:hlinkClick r:id="rId2" action="ppaction://hlinksldjump"/>
              </a:rPr>
              <a:t>-350 J</a:t>
            </a:r>
            <a:endParaRPr lang="en-US" altLang="en-US">
              <a:latin typeface="Comic Sans MS" panose="030F0702030302020204" pitchFamily="66" charset="0"/>
            </a:endParaRPr>
          </a:p>
          <a:p>
            <a:pPr eaLnBrk="1" hangingPunct="1">
              <a:buFontTx/>
              <a:buAutoNum type="alphaLcPeriod"/>
            </a:pPr>
            <a:r>
              <a:rPr lang="en-US" altLang="en-US">
                <a:latin typeface="Comic Sans MS" panose="030F0702030302020204" pitchFamily="66" charset="0"/>
                <a:hlinkClick r:id="rId2" action="ppaction://hlinksldjump"/>
              </a:rPr>
              <a:t>280  J</a:t>
            </a:r>
            <a:endParaRPr lang="en-US" altLang="en-US"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>
            <a:extLst>
              <a:ext uri="{FF2B5EF4-FFF2-40B4-BE49-F238E27FC236}">
                <a16:creationId xmlns:a16="http://schemas.microsoft.com/office/drawing/2014/main" id="{03F67FE7-DED8-4AE1-B6DD-7198C4F69F3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905000" y="1219200"/>
            <a:ext cx="7010400" cy="3962400"/>
          </a:xfrm>
          <a:prstGeom prst="rect">
            <a:avLst/>
          </a:prstGeom>
        </p:spPr>
        <p:txBody>
          <a:bodyPr/>
          <a:lstStyle/>
          <a:p>
            <a:pPr marL="609600" indent="-609600" eaLnBrk="1" hangingPunct="1">
              <a:buFont typeface="Wingdings" panose="05000000000000000000" pitchFamily="2" charset="2"/>
              <a:buNone/>
              <a:defRPr/>
            </a:pPr>
            <a:r>
              <a:rPr lang="en-US" sz="2400" dirty="0" err="1">
                <a:latin typeface="Comic Sans MS" pitchFamily="66" charset="0"/>
              </a:rPr>
              <a:t>Penyelesaian</a:t>
            </a:r>
            <a:r>
              <a:rPr lang="en-US" sz="2400" dirty="0">
                <a:latin typeface="Comic Sans MS" pitchFamily="66" charset="0"/>
              </a:rPr>
              <a:t> : B</a:t>
            </a:r>
          </a:p>
          <a:p>
            <a:pPr marL="609600" indent="-609600" eaLnBrk="1" hangingPunct="1">
              <a:defRPr/>
            </a:pPr>
            <a:r>
              <a:rPr lang="en-US" sz="2400" dirty="0" err="1">
                <a:latin typeface="Comic Sans MS" pitchFamily="66" charset="0"/>
              </a:rPr>
              <a:t>Barbel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diangkat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dan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diturunkan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dengan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kecepatan</a:t>
            </a:r>
            <a:r>
              <a:rPr lang="en-US" sz="2400" dirty="0">
                <a:latin typeface="Comic Sans MS" pitchFamily="66" charset="0"/>
              </a:rPr>
              <a:t> yang </a:t>
            </a:r>
            <a:r>
              <a:rPr lang="en-US" sz="2400" dirty="0" err="1">
                <a:latin typeface="Comic Sans MS" pitchFamily="66" charset="0"/>
              </a:rPr>
              <a:t>sama</a:t>
            </a:r>
            <a:r>
              <a:rPr lang="en-US" sz="2400" dirty="0">
                <a:latin typeface="Comic Sans MS" pitchFamily="66" charset="0"/>
              </a:rPr>
              <a:t>, </a:t>
            </a:r>
            <a:r>
              <a:rPr lang="en-US" sz="2400" dirty="0" err="1">
                <a:latin typeface="Comic Sans MS" pitchFamily="66" charset="0"/>
              </a:rPr>
              <a:t>sehingga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kondisinya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adalah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setimbang</a:t>
            </a:r>
            <a:r>
              <a:rPr lang="en-US" sz="2400" dirty="0">
                <a:latin typeface="Comic Sans MS" pitchFamily="66" charset="0"/>
              </a:rPr>
              <a:t>. </a:t>
            </a:r>
            <a:r>
              <a:rPr lang="en-US" sz="2400" dirty="0" err="1">
                <a:latin typeface="Comic Sans MS" pitchFamily="66" charset="0"/>
              </a:rPr>
              <a:t>Konsekwensinya</a:t>
            </a:r>
            <a:r>
              <a:rPr lang="en-US" sz="2400" dirty="0">
                <a:latin typeface="Comic Sans MS" pitchFamily="66" charset="0"/>
              </a:rPr>
              <a:t>, </a:t>
            </a:r>
            <a:r>
              <a:rPr lang="en-US" sz="2400" dirty="0" err="1">
                <a:latin typeface="Comic Sans MS" pitchFamily="66" charset="0"/>
              </a:rPr>
              <a:t>gaya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b="1" dirty="0">
                <a:latin typeface="Comic Sans MS" pitchFamily="66" charset="0"/>
              </a:rPr>
              <a:t>F</a:t>
            </a:r>
            <a:r>
              <a:rPr lang="en-US" sz="2400" dirty="0">
                <a:latin typeface="Comic Sans MS" pitchFamily="66" charset="0"/>
              </a:rPr>
              <a:t> yang </a:t>
            </a:r>
            <a:r>
              <a:rPr lang="en-US" sz="2400" dirty="0" err="1">
                <a:latin typeface="Comic Sans MS" pitchFamily="66" charset="0"/>
              </a:rPr>
              <a:t>dikerjakan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oleh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atlet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haruslah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seim</a:t>
            </a:r>
            <a:r>
              <a:rPr lang="en-US" sz="2400" dirty="0">
                <a:latin typeface="Comic Sans MS" pitchFamily="66" charset="0"/>
              </a:rPr>
              <a:t>-bang </a:t>
            </a:r>
            <a:r>
              <a:rPr lang="en-US" sz="2400" dirty="0" err="1">
                <a:latin typeface="Comic Sans MS" pitchFamily="66" charset="0"/>
              </a:rPr>
              <a:t>dengan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berat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dari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barbel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tersebut</a:t>
            </a:r>
            <a:r>
              <a:rPr lang="en-US" sz="2400" dirty="0">
                <a:latin typeface="Comic Sans MS" pitchFamily="66" charset="0"/>
              </a:rPr>
              <a:t>, </a:t>
            </a:r>
            <a:r>
              <a:rPr lang="en-US" sz="2400" dirty="0" err="1">
                <a:latin typeface="Comic Sans MS" pitchFamily="66" charset="0"/>
              </a:rPr>
              <a:t>sehingga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i="1" dirty="0">
                <a:latin typeface="Comic Sans MS" pitchFamily="66" charset="0"/>
              </a:rPr>
              <a:t>F</a:t>
            </a:r>
            <a:r>
              <a:rPr lang="en-US" sz="2400" dirty="0">
                <a:latin typeface="Comic Sans MS" pitchFamily="66" charset="0"/>
              </a:rPr>
              <a:t> = 710 N</a:t>
            </a:r>
          </a:p>
          <a:p>
            <a:pPr marL="609600" indent="-609600" eaLnBrk="1" hangingPunct="1">
              <a:buFont typeface="Wingdings" panose="05000000000000000000" pitchFamily="2" charset="2"/>
              <a:buNone/>
              <a:defRPr/>
            </a:pPr>
            <a:r>
              <a:rPr lang="en-US" sz="2400" dirty="0">
                <a:latin typeface="Comic Sans MS" pitchFamily="66" charset="0"/>
              </a:rPr>
              <a:t>	</a:t>
            </a:r>
            <a:r>
              <a:rPr lang="en-US" sz="2400" dirty="0" err="1">
                <a:latin typeface="Comic Sans MS" pitchFamily="66" charset="0"/>
              </a:rPr>
              <a:t>Kerja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ketika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beban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diturunkan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adalah</a:t>
            </a:r>
            <a:r>
              <a:rPr lang="en-US" sz="2400" dirty="0">
                <a:latin typeface="Comic Sans MS" pitchFamily="66" charset="0"/>
              </a:rPr>
              <a:t> …</a:t>
            </a:r>
            <a:endParaRPr lang="en-US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9699" name="TextBox 6">
            <a:extLst>
              <a:ext uri="{FF2B5EF4-FFF2-40B4-BE49-F238E27FC236}">
                <a16:creationId xmlns:a16="http://schemas.microsoft.com/office/drawing/2014/main" id="{DDAB8514-671D-4C14-B3BC-5192F256BB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304800"/>
            <a:ext cx="48006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Comic Sans MS" panose="030F0702030302020204" pitchFamily="66" charset="0"/>
              </a:rPr>
              <a:t>JAWABAN : </a:t>
            </a:r>
            <a:r>
              <a:rPr lang="en-US" altLang="en-US" sz="5400">
                <a:solidFill>
                  <a:srgbClr val="C00000"/>
                </a:solidFill>
                <a:latin typeface="Comic Sans MS" panose="030F0702030302020204" pitchFamily="66" charset="0"/>
              </a:rPr>
              <a:t>BENAR</a:t>
            </a:r>
          </a:p>
        </p:txBody>
      </p:sp>
      <p:pic>
        <p:nvPicPr>
          <p:cNvPr id="29700" name="Picture 5">
            <a:extLst>
              <a:ext uri="{FF2B5EF4-FFF2-40B4-BE49-F238E27FC236}">
                <a16:creationId xmlns:a16="http://schemas.microsoft.com/office/drawing/2014/main" id="{948934FB-8628-4B22-8CF1-8A411593E2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4572000"/>
            <a:ext cx="6781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Box 4">
            <a:extLst>
              <a:ext uri="{FF2B5EF4-FFF2-40B4-BE49-F238E27FC236}">
                <a16:creationId xmlns:a16="http://schemas.microsoft.com/office/drawing/2014/main" id="{8D73CF2D-31FA-4956-AA0F-5007BDF09D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1590675"/>
            <a:ext cx="48006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Comic Sans MS" panose="030F0702030302020204" pitchFamily="66" charset="0"/>
              </a:rPr>
              <a:t>JAWABAN : </a:t>
            </a:r>
            <a:r>
              <a:rPr lang="en-US" altLang="en-US" sz="5400">
                <a:solidFill>
                  <a:srgbClr val="C00000"/>
                </a:solidFill>
                <a:latin typeface="Comic Sans MS" panose="030F0702030302020204" pitchFamily="66" charset="0"/>
              </a:rPr>
              <a:t>SALAH</a:t>
            </a:r>
          </a:p>
        </p:txBody>
      </p:sp>
      <p:sp>
        <p:nvSpPr>
          <p:cNvPr id="30723" name="TextBox 5">
            <a:extLst>
              <a:ext uri="{FF2B5EF4-FFF2-40B4-BE49-F238E27FC236}">
                <a16:creationId xmlns:a16="http://schemas.microsoft.com/office/drawing/2014/main" id="{41DF90CC-4DA7-4513-894A-674DF59C28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3133725"/>
            <a:ext cx="5410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800">
                <a:latin typeface="Comic Sans MS" panose="030F0702030302020204" pitchFamily="66" charset="0"/>
              </a:rPr>
              <a:t>Silakan coba lagi…</a:t>
            </a:r>
          </a:p>
        </p:txBody>
      </p:sp>
      <p:sp>
        <p:nvSpPr>
          <p:cNvPr id="8" name="Oval 7">
            <a:hlinkClick r:id="rId2" action="ppaction://hlinksldjump"/>
            <a:extLst>
              <a:ext uri="{FF2B5EF4-FFF2-40B4-BE49-F238E27FC236}">
                <a16:creationId xmlns:a16="http://schemas.microsoft.com/office/drawing/2014/main" id="{7F66D2F8-910D-4198-B3EF-DF9AD4894DD7}"/>
              </a:ext>
            </a:extLst>
          </p:cNvPr>
          <p:cNvSpPr/>
          <p:nvPr/>
        </p:nvSpPr>
        <p:spPr bwMode="auto">
          <a:xfrm>
            <a:off x="6324600" y="3200400"/>
            <a:ext cx="381000" cy="304800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/>
          <a:lstStyle/>
          <a:p>
            <a:pPr>
              <a:defRPr/>
            </a:pPr>
            <a:endParaRPr lang="en-US">
              <a:cs typeface="+mn-cs"/>
            </a:endParaRPr>
          </a:p>
        </p:txBody>
      </p:sp>
      <p:pic>
        <p:nvPicPr>
          <p:cNvPr id="30727" name="Picture 8">
            <a:extLst>
              <a:ext uri="{FF2B5EF4-FFF2-40B4-BE49-F238E27FC236}">
                <a16:creationId xmlns:a16="http://schemas.microsoft.com/office/drawing/2014/main" id="{822F7B94-ECF4-4B92-A333-E5CC8CD797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6232525"/>
            <a:ext cx="9144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WIFFPOINTPLAYERTAG" val="{577f8ca8-7131-11d4-8460-525400eb897b}"/>
</p:tagLst>
</file>

<file path=ppt/theme/theme1.xml><?xml version="1.0" encoding="utf-8"?>
<a:theme xmlns:a="http://schemas.openxmlformats.org/drawingml/2006/main" name="2_Blue Diagonal">
  <a:themeElements>
    <a:clrScheme name="2_Blue Diagonal 1">
      <a:dk1>
        <a:srgbClr val="000000"/>
      </a:dk1>
      <a:lt1>
        <a:srgbClr val="FFFFFF"/>
      </a:lt1>
      <a:dk2>
        <a:srgbClr val="0066FF"/>
      </a:dk2>
      <a:lt2>
        <a:srgbClr val="FFFF00"/>
      </a:lt2>
      <a:accent1>
        <a:srgbClr val="00CCCC"/>
      </a:accent1>
      <a:accent2>
        <a:srgbClr val="FF33CC"/>
      </a:accent2>
      <a:accent3>
        <a:srgbClr val="AAB8FF"/>
      </a:accent3>
      <a:accent4>
        <a:srgbClr val="DADADA"/>
      </a:accent4>
      <a:accent5>
        <a:srgbClr val="AAE2E2"/>
      </a:accent5>
      <a:accent6>
        <a:srgbClr val="E72DB9"/>
      </a:accent6>
      <a:hlink>
        <a:srgbClr val="FF4568"/>
      </a:hlink>
      <a:folHlink>
        <a:srgbClr val="CCECFF"/>
      </a:folHlink>
    </a:clrScheme>
    <a:fontScheme name="2_Blue Diagonal">
      <a:majorFont>
        <a:latin typeface="Times New Roman"/>
        <a:ea typeface=""/>
        <a:cs typeface="Arial"/>
      </a:majorFont>
      <a:minorFont>
        <a:latin typeface="Times New Roman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Blue Diagonal 1">
        <a:dk1>
          <a:srgbClr val="000000"/>
        </a:dk1>
        <a:lt1>
          <a:srgbClr val="FFFFFF"/>
        </a:lt1>
        <a:dk2>
          <a:srgbClr val="0066FF"/>
        </a:dk2>
        <a:lt2>
          <a:srgbClr val="FFFF00"/>
        </a:lt2>
        <a:accent1>
          <a:srgbClr val="00CCCC"/>
        </a:accent1>
        <a:accent2>
          <a:srgbClr val="FF33CC"/>
        </a:accent2>
        <a:accent3>
          <a:srgbClr val="AAB8FF"/>
        </a:accent3>
        <a:accent4>
          <a:srgbClr val="DADADA"/>
        </a:accent4>
        <a:accent5>
          <a:srgbClr val="AAE2E2"/>
        </a:accent5>
        <a:accent6>
          <a:srgbClr val="E72DB9"/>
        </a:accent6>
        <a:hlink>
          <a:srgbClr val="FF4568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ue Diagonal 2">
        <a:dk1>
          <a:srgbClr val="000000"/>
        </a:dk1>
        <a:lt1>
          <a:srgbClr val="9999FF"/>
        </a:lt1>
        <a:dk2>
          <a:srgbClr val="6600FF"/>
        </a:dk2>
        <a:lt2>
          <a:srgbClr val="FFFFFF"/>
        </a:lt2>
        <a:accent1>
          <a:srgbClr val="CCCCFF"/>
        </a:accent1>
        <a:accent2>
          <a:srgbClr val="FF99FF"/>
        </a:accent2>
        <a:accent3>
          <a:srgbClr val="CACAFF"/>
        </a:accent3>
        <a:accent4>
          <a:srgbClr val="000000"/>
        </a:accent4>
        <a:accent5>
          <a:srgbClr val="E2E2FF"/>
        </a:accent5>
        <a:accent6>
          <a:srgbClr val="E78AE7"/>
        </a:accent6>
        <a:hlink>
          <a:srgbClr val="00CC66"/>
        </a:hlink>
        <a:folHlink>
          <a:srgbClr val="CCE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ue Diagonal 3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DDDDDD"/>
        </a:accent1>
        <a:accent2>
          <a:srgbClr val="B2B2B2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A1A1A1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ue Diagonal 4">
        <a:dk1>
          <a:srgbClr val="000000"/>
        </a:dk1>
        <a:lt1>
          <a:srgbClr val="FFFFFF"/>
        </a:lt1>
        <a:dk2>
          <a:srgbClr val="990066"/>
        </a:dk2>
        <a:lt2>
          <a:srgbClr val="FFFF00"/>
        </a:lt2>
        <a:accent1>
          <a:srgbClr val="996633"/>
        </a:accent1>
        <a:accent2>
          <a:srgbClr val="CC6600"/>
        </a:accent2>
        <a:accent3>
          <a:srgbClr val="CAAAB8"/>
        </a:accent3>
        <a:accent4>
          <a:srgbClr val="DADADA"/>
        </a:accent4>
        <a:accent5>
          <a:srgbClr val="CAB8AD"/>
        </a:accent5>
        <a:accent6>
          <a:srgbClr val="B95C00"/>
        </a:accent6>
        <a:hlink>
          <a:srgbClr val="999933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Blue Diagonal">
  <a:themeElements>
    <a:clrScheme name="Blue Diagonal 1">
      <a:dk1>
        <a:srgbClr val="000000"/>
      </a:dk1>
      <a:lt1>
        <a:srgbClr val="FFFFFF"/>
      </a:lt1>
      <a:dk2>
        <a:srgbClr val="0066FF"/>
      </a:dk2>
      <a:lt2>
        <a:srgbClr val="FFFF00"/>
      </a:lt2>
      <a:accent1>
        <a:srgbClr val="00CCCC"/>
      </a:accent1>
      <a:accent2>
        <a:srgbClr val="FF33CC"/>
      </a:accent2>
      <a:accent3>
        <a:srgbClr val="AAB8FF"/>
      </a:accent3>
      <a:accent4>
        <a:srgbClr val="DADADA"/>
      </a:accent4>
      <a:accent5>
        <a:srgbClr val="AAE2E2"/>
      </a:accent5>
      <a:accent6>
        <a:srgbClr val="E72DB9"/>
      </a:accent6>
      <a:hlink>
        <a:srgbClr val="FF4568"/>
      </a:hlink>
      <a:folHlink>
        <a:srgbClr val="CCECFF"/>
      </a:folHlink>
    </a:clrScheme>
    <a:fontScheme name="3_Blue Diagonal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ue Diagonal 1">
        <a:dk1>
          <a:srgbClr val="000000"/>
        </a:dk1>
        <a:lt1>
          <a:srgbClr val="FFFFFF"/>
        </a:lt1>
        <a:dk2>
          <a:srgbClr val="0066FF"/>
        </a:dk2>
        <a:lt2>
          <a:srgbClr val="FFFF00"/>
        </a:lt2>
        <a:accent1>
          <a:srgbClr val="00CCCC"/>
        </a:accent1>
        <a:accent2>
          <a:srgbClr val="FF33CC"/>
        </a:accent2>
        <a:accent3>
          <a:srgbClr val="AAB8FF"/>
        </a:accent3>
        <a:accent4>
          <a:srgbClr val="DADADA"/>
        </a:accent4>
        <a:accent5>
          <a:srgbClr val="AAE2E2"/>
        </a:accent5>
        <a:accent6>
          <a:srgbClr val="E72DB9"/>
        </a:accent6>
        <a:hlink>
          <a:srgbClr val="FF4568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Diagonal 2">
        <a:dk1>
          <a:srgbClr val="000000"/>
        </a:dk1>
        <a:lt1>
          <a:srgbClr val="9999FF"/>
        </a:lt1>
        <a:dk2>
          <a:srgbClr val="6600FF"/>
        </a:dk2>
        <a:lt2>
          <a:srgbClr val="FFFFFF"/>
        </a:lt2>
        <a:accent1>
          <a:srgbClr val="CCCCFF"/>
        </a:accent1>
        <a:accent2>
          <a:srgbClr val="FF99FF"/>
        </a:accent2>
        <a:accent3>
          <a:srgbClr val="CACAFF"/>
        </a:accent3>
        <a:accent4>
          <a:srgbClr val="000000"/>
        </a:accent4>
        <a:accent5>
          <a:srgbClr val="E2E2FF"/>
        </a:accent5>
        <a:accent6>
          <a:srgbClr val="E78AE7"/>
        </a:accent6>
        <a:hlink>
          <a:srgbClr val="00CC66"/>
        </a:hlink>
        <a:folHlink>
          <a:srgbClr val="CCE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Diagonal 3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DDDDDD"/>
        </a:accent1>
        <a:accent2>
          <a:srgbClr val="B2B2B2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A1A1A1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Diagonal 4">
        <a:dk1>
          <a:srgbClr val="000000"/>
        </a:dk1>
        <a:lt1>
          <a:srgbClr val="FFFFFF"/>
        </a:lt1>
        <a:dk2>
          <a:srgbClr val="990066"/>
        </a:dk2>
        <a:lt2>
          <a:srgbClr val="FFFF00"/>
        </a:lt2>
        <a:accent1>
          <a:srgbClr val="996633"/>
        </a:accent1>
        <a:accent2>
          <a:srgbClr val="CC6600"/>
        </a:accent2>
        <a:accent3>
          <a:srgbClr val="CAAAB8"/>
        </a:accent3>
        <a:accent4>
          <a:srgbClr val="DADADA"/>
        </a:accent4>
        <a:accent5>
          <a:srgbClr val="CAB8AD"/>
        </a:accent5>
        <a:accent6>
          <a:srgbClr val="B95C00"/>
        </a:accent6>
        <a:hlink>
          <a:srgbClr val="999933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852</TotalTime>
  <Words>841</Words>
  <Application>Microsoft Office PowerPoint</Application>
  <PresentationFormat>On-screen Show (4:3)</PresentationFormat>
  <Paragraphs>112</Paragraphs>
  <Slides>27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9" baseType="lpstr">
      <vt:lpstr>Times New Roman</vt:lpstr>
      <vt:lpstr>Arial</vt:lpstr>
      <vt:lpstr>Wingdings</vt:lpstr>
      <vt:lpstr>Calibri</vt:lpstr>
      <vt:lpstr>Comic Sans MS</vt:lpstr>
      <vt:lpstr>Bradley Hand ITC</vt:lpstr>
      <vt:lpstr>Tahoma</vt:lpstr>
      <vt:lpstr>Symbol</vt:lpstr>
      <vt:lpstr>2_Blue Diagonal</vt:lpstr>
      <vt:lpstr>3_Blue Diagonal</vt:lpstr>
      <vt:lpstr>Equation</vt:lpstr>
      <vt:lpstr>Bitmap Image</vt:lpstr>
      <vt:lpstr>PowerPoint Presentation</vt:lpstr>
      <vt:lpstr>PowerPoint Presentation</vt:lpstr>
      <vt:lpstr>PowerPoint Presentation</vt:lpstr>
      <vt:lpstr>Satuan Dari usaha </vt:lpstr>
      <vt:lpstr>Teorema Usaha -Energi  Dan Energi Kinetik</vt:lpstr>
      <vt:lpstr>PowerPoint Presentation</vt:lpstr>
      <vt:lpstr>ENERGI KINETIK</vt:lpstr>
      <vt:lpstr>TEOREMA USAHA-ENERGI</vt:lpstr>
      <vt:lpstr>PowerPoint Presentation</vt:lpstr>
      <vt:lpstr>ENERGI POTENSIAL GRAVITASI</vt:lpstr>
      <vt:lpstr>Energi Mekanik Total</vt:lpstr>
      <vt:lpstr>ENERGI MEKANIK TOTAL</vt:lpstr>
      <vt:lpstr>Kekekalan Energi Mekanik</vt:lpstr>
      <vt:lpstr>Contoh: Roller Coaster Raksasa</vt:lpstr>
      <vt:lpstr> PENYELESAIAN</vt:lpstr>
      <vt:lpstr>DAYA</vt:lpstr>
      <vt:lpstr>Tabel Satuan dari Daya</vt:lpstr>
      <vt:lpstr>BENTUK LAIN DARI DAYA</vt:lpstr>
      <vt:lpstr>LATIHAN SOAL</vt:lpstr>
      <vt:lpstr>PowerPoint Presentation</vt:lpstr>
      <vt:lpstr>PowerPoint Presentation</vt:lpstr>
      <vt:lpstr>2. ANGKAT BEBAN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Cikutra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Usaha dan Energi</dc:title>
  <dc:creator>Novit</dc:creator>
  <cp:lastModifiedBy>user</cp:lastModifiedBy>
  <cp:revision>117</cp:revision>
  <cp:lastPrinted>1601-01-01T00:00:00Z</cp:lastPrinted>
  <dcterms:created xsi:type="dcterms:W3CDTF">2002-11-26T18:46:06Z</dcterms:created>
  <dcterms:modified xsi:type="dcterms:W3CDTF">2020-10-30T00:42:33Z</dcterms:modified>
</cp:coreProperties>
</file>